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256" r:id="rId2"/>
    <p:sldId id="27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372" r:id="rId154"/>
    <p:sldId id="373" r:id="rId155"/>
    <p:sldId id="374" r:id="rId1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91"/>
    <p:restoredTop sz="94705"/>
  </p:normalViewPr>
  <p:slideViewPr>
    <p:cSldViewPr snapToGrid="0" snapToObjects="1">
      <p:cViewPr>
        <p:scale>
          <a:sx n="94" d="100"/>
          <a:sy n="94" d="100"/>
        </p:scale>
        <p:origin x="6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99798-CD15-F444-9342-7677181BBD87}" type="datetimeFigureOut">
              <a:rPr kumimoji="1" lang="zh-CN" altLang="en-US" smtClean="0"/>
              <a:t>2018/9/15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F85DE-B5BB-0B4A-B171-ED684A9416D4}" type="slidenum">
              <a:rPr kumimoji="1" lang="zh-CN" altLang="en-US" smtClean="0"/>
              <a:t>‹#›</a:t>
            </a:fld>
            <a:endParaRPr kumimoji="1" lang="zh-CN" altLang="en-US"/>
          </a:p>
        </p:txBody>
      </p:sp>
    </p:spTree>
    <p:extLst>
      <p:ext uri="{BB962C8B-B14F-4D97-AF65-F5344CB8AC3E}">
        <p14:creationId xmlns:p14="http://schemas.microsoft.com/office/powerpoint/2010/main" val="77930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81227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670761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21347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16517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9372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299957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24570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673691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119318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67798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0025ACA-9500-E849-871F-93CD38519C5D}" type="datetimeFigureOut">
              <a:rPr kumimoji="1" lang="zh-CN" altLang="en-US" smtClean="0"/>
              <a:t>2018/9/15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3093104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25ACA-9500-E849-871F-93CD38519C5D}" type="datetimeFigureOut">
              <a:rPr kumimoji="1" lang="zh-CN" altLang="en-US" smtClean="0"/>
              <a:t>2018/9/15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582BE-BBF3-3747-9BE0-FD1EC353108F}" type="slidenum">
              <a:rPr kumimoji="1" lang="zh-CN" altLang="en-US" smtClean="0"/>
              <a:t>‹#›</a:t>
            </a:fld>
            <a:endParaRPr kumimoji="1" lang="zh-CN" altLang="en-US"/>
          </a:p>
        </p:txBody>
      </p:sp>
    </p:spTree>
    <p:extLst>
      <p:ext uri="{BB962C8B-B14F-4D97-AF65-F5344CB8AC3E}">
        <p14:creationId xmlns:p14="http://schemas.microsoft.com/office/powerpoint/2010/main" val="781824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0" y="436728"/>
            <a:ext cx="9918700" cy="4869895"/>
            <a:chOff x="844549" y="0"/>
            <a:chExt cx="9918700" cy="4869895"/>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9598"/>
            <a:stretch/>
          </p:blipFill>
          <p:spPr>
            <a:xfrm>
              <a:off x="844549" y="0"/>
              <a:ext cx="9918700" cy="4500563"/>
            </a:xfrm>
            <a:prstGeom prst="rect">
              <a:avLst/>
            </a:prstGeom>
          </p:spPr>
        </p:pic>
        <p:sp>
          <p:nvSpPr>
            <p:cNvPr id="5" name="矩形 4"/>
            <p:cNvSpPr/>
            <p:nvPr/>
          </p:nvSpPr>
          <p:spPr>
            <a:xfrm>
              <a:off x="3490913" y="4500563"/>
              <a:ext cx="6181725" cy="369332"/>
            </a:xfrm>
            <a:prstGeom prst="rect">
              <a:avLst/>
            </a:prstGeom>
          </p:spPr>
          <p:txBody>
            <a:bodyPr wrap="square">
              <a:spAutoFit/>
            </a:bodyPr>
            <a:lstStyle/>
            <a:p>
              <a:r>
                <a:rPr lang="zh-CN" altLang="en-US" dirty="0" smtClean="0"/>
                <a:t>图1.2</a:t>
              </a:r>
              <a:r>
                <a:rPr lang="en-US" altLang="zh-CN" dirty="0" smtClean="0"/>
                <a:t>: </a:t>
              </a:r>
              <a:r>
                <a:rPr lang="en-US" altLang="zh-CN" dirty="0" smtClean="0">
                  <a:sym typeface="Wingdings"/>
                </a:rPr>
                <a:t>(</a:t>
              </a:r>
              <a:r>
                <a:rPr lang="zh-CN" altLang="en-US" dirty="0" smtClean="0"/>
                <a:t>a</a:t>
              </a:r>
              <a:r>
                <a:rPr lang="en-US" altLang="zh-CN" dirty="0" smtClean="0"/>
                <a:t>)</a:t>
              </a:r>
              <a:r>
                <a:rPr lang="zh-CN" altLang="en-US" dirty="0" smtClean="0"/>
                <a:t>示例数据集</a:t>
              </a:r>
              <a:r>
                <a:rPr lang="en-US" altLang="zh-CN" dirty="0" smtClean="0"/>
                <a:t>    (</a:t>
              </a:r>
              <a:r>
                <a:rPr lang="zh-CN" altLang="en-US" dirty="0" smtClean="0"/>
                <a:t>b</a:t>
              </a:r>
              <a:r>
                <a:rPr lang="en-US" altLang="zh-CN" dirty="0" smtClean="0"/>
                <a:t>)</a:t>
              </a:r>
              <a:r>
                <a:rPr lang="zh-CN" altLang="en-US" dirty="0" smtClean="0"/>
                <a:t>简单逻辑回归模型的ROC曲线。</a:t>
              </a:r>
              <a:endParaRPr lang="zh-CN" altLang="en-US" dirty="0"/>
            </a:p>
          </p:txBody>
        </p:sp>
      </p:grpSp>
    </p:spTree>
    <p:extLst>
      <p:ext uri="{BB962C8B-B14F-4D97-AF65-F5344CB8AC3E}">
        <p14:creationId xmlns:p14="http://schemas.microsoft.com/office/powerpoint/2010/main" val="135696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905000" y="1270000"/>
            <a:ext cx="8369300" cy="3746392"/>
            <a:chOff x="1905000" y="1270000"/>
            <a:chExt cx="8369300" cy="374639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5135"/>
            <a:stretch/>
          </p:blipFill>
          <p:spPr>
            <a:xfrm>
              <a:off x="1905000" y="1270000"/>
              <a:ext cx="8369300" cy="3223172"/>
            </a:xfrm>
            <a:prstGeom prst="rect">
              <a:avLst/>
            </a:prstGeom>
          </p:spPr>
        </p:pic>
        <p:sp>
          <p:nvSpPr>
            <p:cNvPr id="3" name="矩形 2"/>
            <p:cNvSpPr/>
            <p:nvPr/>
          </p:nvSpPr>
          <p:spPr>
            <a:xfrm>
              <a:off x="3664387" y="4493172"/>
              <a:ext cx="5891049" cy="523220"/>
            </a:xfrm>
            <a:prstGeom prst="rect">
              <a:avLst/>
            </a:prstGeom>
          </p:spPr>
          <p:txBody>
            <a:bodyPr wrap="square">
              <a:spAutoFit/>
            </a:bodyPr>
            <a:lstStyle/>
            <a:p>
              <a:r>
                <a:rPr lang="zh-CN" altLang="en-US" sz="1400" dirty="0" smtClean="0"/>
                <a:t>图2.2</a:t>
              </a:r>
              <a:r>
                <a:rPr lang="en-US" altLang="zh-CN" sz="1400" dirty="0" smtClean="0">
                  <a:sym typeface="Wingdings"/>
                </a:rPr>
                <a:t>: (</a:t>
              </a:r>
              <a:r>
                <a:rPr lang="zh-CN" altLang="en-US" sz="1400" dirty="0" smtClean="0"/>
                <a:t>a</a:t>
              </a:r>
              <a:r>
                <a:rPr lang="en-US" altLang="zh-CN" sz="1400" dirty="0" smtClean="0"/>
                <a:t>)</a:t>
              </a:r>
              <a:r>
                <a:rPr lang="zh-CN" altLang="en-US" sz="1400" dirty="0" smtClean="0"/>
                <a:t>富含脂质的坏死核心的最大横截面积的分布</a:t>
              </a:r>
              <a:endParaRPr lang="en-US" altLang="zh-CN" sz="1400" dirty="0" smtClean="0"/>
            </a:p>
            <a:p>
              <a:r>
                <a:rPr lang="en-US" altLang="zh-CN" sz="1400" dirty="0" smtClean="0"/>
                <a:t>(</a:t>
              </a:r>
              <a:r>
                <a:rPr lang="zh-CN" altLang="en-US" sz="1400" dirty="0" smtClean="0"/>
                <a:t>b</a:t>
              </a:r>
              <a:r>
                <a:rPr lang="en-US" altLang="zh-CN" sz="1400" dirty="0" smtClean="0"/>
                <a:t>)</a:t>
              </a:r>
              <a:r>
                <a:rPr lang="zh-CN" altLang="en-US" sz="1400" dirty="0" smtClean="0"/>
                <a:t>Yeo-Johnson转化为富含脂质的坏死核心的最大横截面积的分布</a:t>
              </a:r>
              <a:endParaRPr lang="zh-CN" altLang="en-US" sz="1400" dirty="0"/>
            </a:p>
          </p:txBody>
        </p:sp>
      </p:grpSp>
    </p:spTree>
    <p:extLst>
      <p:ext uri="{BB962C8B-B14F-4D97-AF65-F5344CB8AC3E}">
        <p14:creationId xmlns:p14="http://schemas.microsoft.com/office/powerpoint/2010/main" val="10953010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800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111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768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495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45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838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253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37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9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105807" y="394138"/>
            <a:ext cx="6227380" cy="5655650"/>
            <a:chOff x="3105807" y="394138"/>
            <a:chExt cx="6227380" cy="565565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9422" t="1234" r="5890" b="12653"/>
            <a:stretch/>
          </p:blipFill>
          <p:spPr>
            <a:xfrm>
              <a:off x="3105807" y="394138"/>
              <a:ext cx="6227380" cy="5347873"/>
            </a:xfrm>
            <a:prstGeom prst="rect">
              <a:avLst/>
            </a:prstGeom>
          </p:spPr>
        </p:pic>
        <p:sp>
          <p:nvSpPr>
            <p:cNvPr id="3" name="矩形 2"/>
            <p:cNvSpPr/>
            <p:nvPr/>
          </p:nvSpPr>
          <p:spPr>
            <a:xfrm>
              <a:off x="5100287" y="5742011"/>
              <a:ext cx="2837636" cy="307777"/>
            </a:xfrm>
            <a:prstGeom prst="rect">
              <a:avLst/>
            </a:prstGeom>
          </p:spPr>
          <p:txBody>
            <a:bodyPr wrap="none">
              <a:spAutoFit/>
            </a:bodyPr>
            <a:lstStyle/>
            <a:p>
              <a:r>
                <a:rPr lang="zh-CN" altLang="en-US" sz="1400" dirty="0" smtClean="0"/>
                <a:t>图2.3</a:t>
              </a:r>
              <a:r>
                <a:rPr lang="en-US" altLang="zh-CN" sz="1400" dirty="0" smtClean="0"/>
                <a:t>: </a:t>
              </a:r>
              <a:r>
                <a:rPr lang="zh-CN" altLang="en-US" sz="1400" dirty="0" smtClean="0"/>
                <a:t>成像预测器相关矩阵可视化</a:t>
              </a:r>
              <a:endParaRPr lang="zh-CN" altLang="en-US" sz="1400" dirty="0"/>
            </a:p>
          </p:txBody>
        </p:sp>
      </p:grpSp>
    </p:spTree>
    <p:extLst>
      <p:ext uri="{BB962C8B-B14F-4D97-AF65-F5344CB8AC3E}">
        <p14:creationId xmlns:p14="http://schemas.microsoft.com/office/powerpoint/2010/main" val="4954462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756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07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0585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31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925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5986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238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8206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628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808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110" y="979652"/>
            <a:ext cx="8636000" cy="2565400"/>
          </a:xfrm>
          <a:prstGeom prst="rect">
            <a:avLst/>
          </a:prstGeom>
        </p:spPr>
      </p:pic>
    </p:spTree>
    <p:extLst>
      <p:ext uri="{BB962C8B-B14F-4D97-AF65-F5344CB8AC3E}">
        <p14:creationId xmlns:p14="http://schemas.microsoft.com/office/powerpoint/2010/main" val="11715789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8542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1540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5919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1444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4555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5515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8079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015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195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63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778000" y="1316071"/>
            <a:ext cx="8636000" cy="4551329"/>
            <a:chOff x="1778000" y="1316071"/>
            <a:chExt cx="8636000" cy="4551329"/>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2985"/>
            <a:stretch/>
          </p:blipFill>
          <p:spPr>
            <a:xfrm>
              <a:off x="1778000" y="1623848"/>
              <a:ext cx="8636000" cy="4243552"/>
            </a:xfrm>
            <a:prstGeom prst="rect">
              <a:avLst/>
            </a:prstGeom>
          </p:spPr>
        </p:pic>
        <p:sp>
          <p:nvSpPr>
            <p:cNvPr id="3" name="矩形 2"/>
            <p:cNvSpPr/>
            <p:nvPr/>
          </p:nvSpPr>
          <p:spPr>
            <a:xfrm>
              <a:off x="1778000" y="1316071"/>
              <a:ext cx="7128641" cy="307777"/>
            </a:xfrm>
            <a:prstGeom prst="rect">
              <a:avLst/>
            </a:prstGeom>
          </p:spPr>
          <p:txBody>
            <a:bodyPr wrap="square">
              <a:spAutoFit/>
            </a:bodyPr>
            <a:lstStyle/>
            <a:p>
              <a:r>
                <a:rPr lang="zh-CN" altLang="en-US" sz="1400" dirty="0" smtClean="0"/>
                <a:t>表2.3</a:t>
              </a:r>
              <a:r>
                <a:rPr lang="en-US" altLang="zh-CN" sz="1400" dirty="0" smtClean="0"/>
                <a:t>: </a:t>
              </a:r>
              <a:r>
                <a:rPr lang="zh-CN" altLang="en-US" sz="1400" dirty="0" smtClean="0"/>
                <a:t>用于预测中风结果的风险集的无效模型的ROC的改进。 空模型AUC值约为0.50</a:t>
              </a:r>
              <a:endParaRPr lang="zh-CN" altLang="en-US" sz="1400" dirty="0"/>
            </a:p>
          </p:txBody>
        </p:sp>
      </p:grpSp>
    </p:spTree>
    <p:extLst>
      <p:ext uri="{BB962C8B-B14F-4D97-AF65-F5344CB8AC3E}">
        <p14:creationId xmlns:p14="http://schemas.microsoft.com/office/powerpoint/2010/main" val="4500549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030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7756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1295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7881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38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3852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225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2593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9298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23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436883" y="-204952"/>
            <a:ext cx="5312980" cy="6761092"/>
            <a:chOff x="3436883" y="-204952"/>
            <a:chExt cx="5312980" cy="676109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1648" r="10191" b="12184"/>
            <a:stretch/>
          </p:blipFill>
          <p:spPr>
            <a:xfrm>
              <a:off x="3436883" y="-204952"/>
              <a:ext cx="5312980" cy="6022428"/>
            </a:xfrm>
            <a:prstGeom prst="rect">
              <a:avLst/>
            </a:prstGeom>
          </p:spPr>
        </p:pic>
        <p:sp>
          <p:nvSpPr>
            <p:cNvPr id="3" name="矩形 2"/>
            <p:cNvSpPr/>
            <p:nvPr/>
          </p:nvSpPr>
          <p:spPr>
            <a:xfrm>
              <a:off x="3878317" y="5817476"/>
              <a:ext cx="4635063" cy="738664"/>
            </a:xfrm>
            <a:prstGeom prst="rect">
              <a:avLst/>
            </a:prstGeom>
          </p:spPr>
          <p:txBody>
            <a:bodyPr wrap="square">
              <a:spAutoFit/>
            </a:bodyPr>
            <a:lstStyle/>
            <a:p>
              <a:r>
                <a:rPr lang="zh-CN" altLang="en-US" sz="1400" dirty="0" smtClean="0"/>
                <a:t>图2.4</a:t>
              </a:r>
              <a:r>
                <a:rPr lang="en-US" altLang="zh-CN" sz="1400" dirty="0" smtClean="0"/>
                <a:t>: </a:t>
              </a:r>
              <a:r>
                <a:rPr lang="zh-CN" altLang="en-US" sz="1400" dirty="0" smtClean="0"/>
                <a:t>成像预测因子与中风结果之间的单变量关联。 每个预测器的ROC改进的p值超过仅限拦截的逻辑回归模型列在每个方面的顶部中心</a:t>
              </a:r>
              <a:endParaRPr lang="zh-CN" altLang="en-US" sz="1400" dirty="0"/>
            </a:p>
          </p:txBody>
        </p:sp>
      </p:grpSp>
    </p:spTree>
    <p:extLst>
      <p:ext uri="{BB962C8B-B14F-4D97-AF65-F5344CB8AC3E}">
        <p14:creationId xmlns:p14="http://schemas.microsoft.com/office/powerpoint/2010/main" val="6368290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79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8065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5510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58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7338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6791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4768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9780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2691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9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231931" y="230946"/>
            <a:ext cx="5186856" cy="5142780"/>
            <a:chOff x="3231931" y="230946"/>
            <a:chExt cx="5186856" cy="514278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1520" r="18153" b="18976"/>
            <a:stretch/>
          </p:blipFill>
          <p:spPr>
            <a:xfrm>
              <a:off x="3231931" y="230946"/>
              <a:ext cx="5186856" cy="4404116"/>
            </a:xfrm>
            <a:prstGeom prst="rect">
              <a:avLst/>
            </a:prstGeom>
          </p:spPr>
        </p:pic>
        <p:sp>
          <p:nvSpPr>
            <p:cNvPr id="3" name="矩形 2"/>
            <p:cNvSpPr/>
            <p:nvPr/>
          </p:nvSpPr>
          <p:spPr>
            <a:xfrm>
              <a:off x="4120055" y="4635062"/>
              <a:ext cx="3983421" cy="738664"/>
            </a:xfrm>
            <a:prstGeom prst="rect">
              <a:avLst/>
            </a:prstGeom>
          </p:spPr>
          <p:txBody>
            <a:bodyPr wrap="square">
              <a:spAutoFit/>
            </a:bodyPr>
            <a:lstStyle/>
            <a:p>
              <a:r>
                <a:rPr lang="zh-CN" altLang="en-US" sz="1400" dirty="0" smtClean="0"/>
                <a:t>图2.5</a:t>
              </a:r>
              <a:r>
                <a:rPr lang="en-US" altLang="zh-CN" sz="1400" dirty="0" smtClean="0"/>
                <a:t>: </a:t>
              </a:r>
              <a:r>
                <a:rPr lang="zh-CN" altLang="en-US" sz="1400" dirty="0" smtClean="0"/>
                <a:t>基于训练数据的最大横截面壁重塑率</a:t>
              </a:r>
              <a:r>
                <a:rPr lang="en-US" altLang="zh-CN" sz="1400" dirty="0" smtClean="0"/>
                <a:t>(</a:t>
              </a:r>
              <a:r>
                <a:rPr lang="zh-CN" altLang="en-US" sz="1400" dirty="0" smtClean="0"/>
                <a:t>MaxRemodelingRatio</a:t>
              </a:r>
              <a:r>
                <a:rPr lang="en-US" altLang="zh-CN" sz="1400" dirty="0" smtClean="0"/>
                <a:t>)</a:t>
              </a:r>
              <a:r>
                <a:rPr lang="zh-CN" altLang="en-US" sz="1400" dirty="0" smtClean="0"/>
                <a:t>的ROC曲线作为中风结果的独立预测因子</a:t>
              </a:r>
              <a:endParaRPr lang="zh-CN" altLang="en-US" sz="1400" dirty="0"/>
            </a:p>
          </p:txBody>
        </p:sp>
      </p:grpSp>
    </p:spTree>
    <p:extLst>
      <p:ext uri="{BB962C8B-B14F-4D97-AF65-F5344CB8AC3E}">
        <p14:creationId xmlns:p14="http://schemas.microsoft.com/office/powerpoint/2010/main" val="12655677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4200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1776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8299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614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30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6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752600" y="482600"/>
            <a:ext cx="8674100" cy="5322068"/>
            <a:chOff x="1752600" y="482600"/>
            <a:chExt cx="8674100" cy="532206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8388"/>
            <a:stretch/>
          </p:blipFill>
          <p:spPr>
            <a:xfrm>
              <a:off x="1752600" y="482600"/>
              <a:ext cx="8674100" cy="4798848"/>
            </a:xfrm>
            <a:prstGeom prst="rect">
              <a:avLst/>
            </a:prstGeom>
          </p:spPr>
        </p:pic>
        <p:sp>
          <p:nvSpPr>
            <p:cNvPr id="3" name="矩形 2"/>
            <p:cNvSpPr/>
            <p:nvPr/>
          </p:nvSpPr>
          <p:spPr>
            <a:xfrm>
              <a:off x="3252952" y="5281448"/>
              <a:ext cx="6647794" cy="523220"/>
            </a:xfrm>
            <a:prstGeom prst="rect">
              <a:avLst/>
            </a:prstGeom>
          </p:spPr>
          <p:txBody>
            <a:bodyPr wrap="square">
              <a:spAutoFit/>
            </a:bodyPr>
            <a:lstStyle/>
            <a:p>
              <a:r>
                <a:rPr lang="zh-CN" altLang="en-US" sz="1400" dirty="0" smtClean="0"/>
                <a:t>图2.6</a:t>
              </a:r>
              <a:r>
                <a:rPr lang="en-US" altLang="zh-CN" sz="1400" dirty="0" smtClean="0"/>
                <a:t>: </a:t>
              </a:r>
              <a:r>
                <a:rPr lang="zh-CN" altLang="en-US" sz="1400" dirty="0" smtClean="0"/>
                <a:t>ROC曲线下面积的改善与成像预测因子的相互作用项重要性的p值的比较。 一些交互显示出统计上显着的改善</a:t>
              </a:r>
              <a:endParaRPr lang="zh-CN" altLang="en-US" sz="1400" dirty="0"/>
            </a:p>
          </p:txBody>
        </p:sp>
      </p:grpSp>
    </p:spTree>
    <p:extLst>
      <p:ext uri="{BB962C8B-B14F-4D97-AF65-F5344CB8AC3E}">
        <p14:creationId xmlns:p14="http://schemas.microsoft.com/office/powerpoint/2010/main" val="103087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042744" y="558800"/>
            <a:ext cx="6148553" cy="4231547"/>
            <a:chOff x="3042744" y="558800"/>
            <a:chExt cx="6148553" cy="423154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5055" r="14576" b="50412"/>
            <a:stretch/>
          </p:blipFill>
          <p:spPr>
            <a:xfrm>
              <a:off x="3042744" y="558800"/>
              <a:ext cx="6148553" cy="2846552"/>
            </a:xfrm>
            <a:prstGeom prst="rect">
              <a:avLst/>
            </a:prstGeom>
          </p:spPr>
        </p:pic>
        <p:sp>
          <p:nvSpPr>
            <p:cNvPr id="3" name="矩形 2"/>
            <p:cNvSpPr/>
            <p:nvPr/>
          </p:nvSpPr>
          <p:spPr>
            <a:xfrm>
              <a:off x="3788979" y="3405352"/>
              <a:ext cx="5039711" cy="1384995"/>
            </a:xfrm>
            <a:prstGeom prst="rect">
              <a:avLst/>
            </a:prstGeom>
          </p:spPr>
          <p:txBody>
            <a:bodyPr wrap="square">
              <a:spAutoFit/>
            </a:bodyPr>
            <a:lstStyle/>
            <a:p>
              <a:r>
                <a:rPr lang="zh-CN" altLang="en-US" sz="1400" dirty="0" smtClean="0"/>
                <a:t>图2.7</a:t>
              </a:r>
              <a:r>
                <a:rPr lang="en-US" altLang="zh-CN" sz="1400" dirty="0" smtClean="0"/>
                <a:t>: </a:t>
              </a:r>
              <a:r>
                <a:rPr lang="zh-CN" altLang="en-US" sz="1400" dirty="0" smtClean="0"/>
                <a:t>MaxRemodelingRatio和MaxStenosisByArea之间关于中风结果的交互关系的图示。</a:t>
              </a:r>
              <a:r>
                <a:rPr lang="en-US" altLang="zh-CN" sz="1400" dirty="0" smtClean="0"/>
                <a:t>(</a:t>
              </a:r>
              <a:r>
                <a:rPr lang="zh-CN" altLang="en-US" sz="1400" dirty="0" smtClean="0"/>
                <a:t>a</a:t>
              </a:r>
              <a:r>
                <a:rPr lang="en-US" altLang="zh-CN" sz="1400" dirty="0" smtClean="0"/>
                <a:t>)</a:t>
              </a:r>
              <a:r>
                <a:rPr lang="zh-CN" altLang="en-US" sz="1400" dirty="0" smtClean="0"/>
                <a:t>两个预测因子在原始测量尺度上的二元散点图。 等高线表示等效乘法相互作用的等高线。 未经历中风结果的患者更集中于左侧表示产品较低，而经历过中风的患者具有较高的产品价值。</a:t>
              </a:r>
              <a:r>
                <a:rPr lang="en-US" altLang="zh-CN" sz="1400" dirty="0" smtClean="0"/>
                <a:t>(</a:t>
              </a:r>
              <a:r>
                <a:rPr lang="zh-CN" altLang="en-US" sz="1400" dirty="0" smtClean="0"/>
                <a:t>b</a:t>
              </a:r>
              <a:r>
                <a:rPr lang="en-US" altLang="zh-CN" sz="1400" dirty="0" smtClean="0"/>
                <a:t>)</a:t>
              </a:r>
              <a:r>
                <a:rPr lang="zh-CN" altLang="en-US" sz="1400" dirty="0" smtClean="0"/>
                <a:t>预处理后中风结果类别之间的乘法相互作用的分布</a:t>
              </a:r>
              <a:endParaRPr lang="zh-CN" altLang="en-US" sz="1400" dirty="0"/>
            </a:p>
          </p:txBody>
        </p:sp>
      </p:grpSp>
    </p:spTree>
    <p:extLst>
      <p:ext uri="{BB962C8B-B14F-4D97-AF65-F5344CB8AC3E}">
        <p14:creationId xmlns:p14="http://schemas.microsoft.com/office/powerpoint/2010/main" val="213665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70234" y="825500"/>
            <a:ext cx="7709338" cy="4364313"/>
            <a:chOff x="2270234" y="825500"/>
            <a:chExt cx="7709338" cy="436431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5569" r="4898" b="26232"/>
            <a:stretch/>
          </p:blipFill>
          <p:spPr>
            <a:xfrm>
              <a:off x="2270234" y="825500"/>
              <a:ext cx="7709338" cy="3841093"/>
            </a:xfrm>
            <a:prstGeom prst="rect">
              <a:avLst/>
            </a:prstGeom>
          </p:spPr>
        </p:pic>
        <p:sp>
          <p:nvSpPr>
            <p:cNvPr id="3" name="矩形 2"/>
            <p:cNvSpPr/>
            <p:nvPr/>
          </p:nvSpPr>
          <p:spPr>
            <a:xfrm>
              <a:off x="3076903" y="4666593"/>
              <a:ext cx="6096000" cy="523220"/>
            </a:xfrm>
            <a:prstGeom prst="rect">
              <a:avLst/>
            </a:prstGeom>
          </p:spPr>
          <p:txBody>
            <a:bodyPr>
              <a:spAutoFit/>
            </a:bodyPr>
            <a:lstStyle/>
            <a:p>
              <a:r>
                <a:rPr lang="zh-CN" altLang="en-US" sz="1400" dirty="0" smtClean="0"/>
                <a:t>图2.8</a:t>
              </a:r>
              <a:r>
                <a:rPr lang="en-US" altLang="zh-CN" sz="1400" dirty="0" smtClean="0"/>
                <a:t>: </a:t>
              </a:r>
              <a:r>
                <a:rPr lang="zh-CN" altLang="en-US" sz="1400" dirty="0" smtClean="0"/>
                <a:t>PLS模型的中风结果分类比较</a:t>
              </a:r>
              <a:r>
                <a:rPr lang="en-US" altLang="zh-CN" sz="1400" dirty="0" smtClean="0"/>
                <a:t> (</a:t>
              </a:r>
              <a:r>
                <a:rPr lang="zh-CN" altLang="en-US" sz="1400" dirty="0" smtClean="0"/>
                <a:t>a</a:t>
              </a:r>
              <a:r>
                <a:rPr lang="en-US" altLang="zh-CN" sz="1400" dirty="0" smtClean="0"/>
                <a:t>)</a:t>
              </a:r>
              <a:r>
                <a:rPr lang="zh-CN" altLang="en-US" sz="1400" dirty="0" smtClean="0"/>
                <a:t>单独的风险集预测因子</a:t>
              </a:r>
              <a:r>
                <a:rPr lang="en-US" altLang="zh-CN" sz="1400" dirty="0" smtClean="0"/>
                <a:t>, (</a:t>
              </a:r>
              <a:r>
                <a:rPr lang="zh-CN" altLang="en-US" sz="1400" dirty="0" smtClean="0"/>
                <a:t>b</a:t>
              </a:r>
              <a:r>
                <a:rPr lang="en-US" altLang="zh-CN" sz="1400" dirty="0" smtClean="0"/>
                <a:t>)</a:t>
              </a:r>
              <a:r>
                <a:rPr lang="zh-CN" altLang="en-US" sz="1400" dirty="0" smtClean="0"/>
                <a:t>成像预测因子和成像预测因子之间选择的成对相互作用</a:t>
              </a:r>
              <a:endParaRPr lang="zh-CN" altLang="en-US" sz="1400" dirty="0"/>
            </a:p>
          </p:txBody>
        </p:sp>
      </p:grpSp>
    </p:spTree>
    <p:extLst>
      <p:ext uri="{BB962C8B-B14F-4D97-AF65-F5344CB8AC3E}">
        <p14:creationId xmlns:p14="http://schemas.microsoft.com/office/powerpoint/2010/main" val="51245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07127" y="546480"/>
            <a:ext cx="4981903" cy="5212110"/>
            <a:chOff x="3736428" y="723900"/>
            <a:chExt cx="4981903" cy="521211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2791" r="19607" b="21297"/>
            <a:stretch/>
          </p:blipFill>
          <p:spPr>
            <a:xfrm>
              <a:off x="3736428" y="723900"/>
              <a:ext cx="4981903" cy="4258003"/>
            </a:xfrm>
            <a:prstGeom prst="rect">
              <a:avLst/>
            </a:prstGeom>
          </p:spPr>
        </p:pic>
        <p:sp>
          <p:nvSpPr>
            <p:cNvPr id="3" name="矩形 2"/>
            <p:cNvSpPr/>
            <p:nvPr/>
          </p:nvSpPr>
          <p:spPr>
            <a:xfrm>
              <a:off x="4529958" y="4981903"/>
              <a:ext cx="3522221" cy="954107"/>
            </a:xfrm>
            <a:prstGeom prst="rect">
              <a:avLst/>
            </a:prstGeom>
          </p:spPr>
          <p:txBody>
            <a:bodyPr wrap="square">
              <a:spAutoFit/>
            </a:bodyPr>
            <a:lstStyle/>
            <a:p>
              <a:r>
                <a:rPr lang="zh-CN" altLang="en-US" sz="1400" dirty="0" smtClean="0"/>
                <a:t>图2.9</a:t>
              </a:r>
              <a:r>
                <a:rPr lang="en-US" altLang="zh-CN" sz="1400" dirty="0" smtClean="0"/>
                <a:t>: </a:t>
              </a:r>
              <a:r>
                <a:rPr lang="zh-CN" altLang="en-US" sz="1400" dirty="0" smtClean="0"/>
                <a:t>基于风险预测因子和通过递归特征消除选择的风险，成像预测因子和成像预测因子交互的逻辑回归模型的交叉验证ROC曲线</a:t>
              </a:r>
              <a:endParaRPr lang="zh-CN" altLang="en-US" sz="1400" dirty="0"/>
            </a:p>
          </p:txBody>
        </p:sp>
      </p:grpSp>
    </p:spTree>
    <p:extLst>
      <p:ext uri="{BB962C8B-B14F-4D97-AF65-F5344CB8AC3E}">
        <p14:creationId xmlns:p14="http://schemas.microsoft.com/office/powerpoint/2010/main" val="135775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998538" y="200025"/>
            <a:ext cx="9867900" cy="4820135"/>
            <a:chOff x="998538" y="200025"/>
            <a:chExt cx="9867900" cy="482013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5047"/>
            <a:stretch/>
          </p:blipFill>
          <p:spPr>
            <a:xfrm>
              <a:off x="998538" y="200025"/>
              <a:ext cx="9867900" cy="4450803"/>
            </a:xfrm>
            <a:prstGeom prst="rect">
              <a:avLst/>
            </a:prstGeom>
          </p:spPr>
        </p:pic>
        <p:sp>
          <p:nvSpPr>
            <p:cNvPr id="3" name="矩形 2"/>
            <p:cNvSpPr/>
            <p:nvPr/>
          </p:nvSpPr>
          <p:spPr>
            <a:xfrm>
              <a:off x="2884488" y="4650828"/>
              <a:ext cx="6096000" cy="369332"/>
            </a:xfrm>
            <a:prstGeom prst="rect">
              <a:avLst/>
            </a:prstGeom>
          </p:spPr>
          <p:txBody>
            <a:bodyPr>
              <a:spAutoFit/>
            </a:bodyPr>
            <a:lstStyle/>
            <a:p>
              <a:r>
                <a:rPr lang="zh-CN" altLang="en-US" dirty="0" smtClean="0"/>
                <a:t>图1.3</a:t>
              </a:r>
              <a:r>
                <a:rPr lang="en-US" altLang="zh-CN" dirty="0" smtClean="0"/>
                <a:t>: (</a:t>
              </a:r>
              <a:r>
                <a:rPr lang="zh-CN" altLang="en-US" dirty="0" smtClean="0"/>
                <a:t>a</a:t>
              </a:r>
              <a:r>
                <a:rPr lang="en-US" altLang="zh-CN" dirty="0" smtClean="0"/>
                <a:t>)</a:t>
              </a:r>
              <a:r>
                <a:rPr lang="zh-CN" altLang="en-US" dirty="0" smtClean="0"/>
                <a:t>转化的预测变量</a:t>
              </a:r>
              <a:r>
                <a:rPr lang="en-US" altLang="zh-CN" dirty="0" smtClean="0"/>
                <a:t>   (</a:t>
              </a:r>
              <a:r>
                <a:rPr lang="zh-CN" altLang="en-US" dirty="0" smtClean="0"/>
                <a:t>b</a:t>
              </a:r>
              <a:r>
                <a:rPr lang="en-US" altLang="zh-CN" dirty="0" smtClean="0"/>
                <a:t>)</a:t>
              </a:r>
              <a:r>
                <a:rPr lang="zh-CN" altLang="en-US" dirty="0" smtClean="0"/>
                <a:t>逻辑回归模型的ROC曲线</a:t>
              </a:r>
              <a:endParaRPr lang="zh-CN" altLang="en-US" dirty="0"/>
            </a:p>
          </p:txBody>
        </p:sp>
      </p:grpSp>
    </p:spTree>
    <p:extLst>
      <p:ext uri="{BB962C8B-B14F-4D97-AF65-F5344CB8AC3E}">
        <p14:creationId xmlns:p14="http://schemas.microsoft.com/office/powerpoint/2010/main" val="186919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932386" y="698500"/>
            <a:ext cx="6526924" cy="5006302"/>
            <a:chOff x="2932386" y="698500"/>
            <a:chExt cx="6526924" cy="500630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3259" r="10940" b="21670"/>
            <a:stretch/>
          </p:blipFill>
          <p:spPr>
            <a:xfrm>
              <a:off x="2932386" y="698500"/>
              <a:ext cx="6526924" cy="4267638"/>
            </a:xfrm>
            <a:prstGeom prst="rect">
              <a:avLst/>
            </a:prstGeom>
          </p:spPr>
        </p:pic>
        <p:sp>
          <p:nvSpPr>
            <p:cNvPr id="3" name="矩形 2"/>
            <p:cNvSpPr/>
            <p:nvPr/>
          </p:nvSpPr>
          <p:spPr>
            <a:xfrm>
              <a:off x="3710152" y="4966138"/>
              <a:ext cx="5244662" cy="738664"/>
            </a:xfrm>
            <a:prstGeom prst="rect">
              <a:avLst/>
            </a:prstGeom>
          </p:spPr>
          <p:txBody>
            <a:bodyPr wrap="square">
              <a:spAutoFit/>
            </a:bodyPr>
            <a:lstStyle/>
            <a:p>
              <a:r>
                <a:rPr lang="zh-CN" altLang="en-US" sz="1400" dirty="0" smtClean="0"/>
                <a:t>图2.10</a:t>
              </a:r>
              <a:r>
                <a:rPr lang="en-US" altLang="zh-CN" sz="1400" dirty="0" smtClean="0"/>
                <a:t>: </a:t>
              </a:r>
              <a:r>
                <a:rPr lang="zh-CN" altLang="en-US" sz="1400" dirty="0" smtClean="0"/>
                <a:t>针对风险，成像预测器和成像预测器交互集的递归特征消除的交叉验证配置文件。 仅需要整个预测器集的一小部分来获得最佳ROC值</a:t>
              </a:r>
              <a:endParaRPr lang="zh-CN" altLang="en-US" sz="1400" dirty="0"/>
            </a:p>
          </p:txBody>
        </p:sp>
      </p:grpSp>
    </p:spTree>
    <p:extLst>
      <p:ext uri="{BB962C8B-B14F-4D97-AF65-F5344CB8AC3E}">
        <p14:creationId xmlns:p14="http://schemas.microsoft.com/office/powerpoint/2010/main" val="70224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752600" y="2798029"/>
            <a:ext cx="8686800" cy="1939070"/>
            <a:chOff x="1752600" y="2798029"/>
            <a:chExt cx="8686800" cy="193907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37647"/>
            <a:stretch/>
          </p:blipFill>
          <p:spPr>
            <a:xfrm>
              <a:off x="1752600" y="3105806"/>
              <a:ext cx="8686800" cy="1631293"/>
            </a:xfrm>
            <a:prstGeom prst="rect">
              <a:avLst/>
            </a:prstGeom>
          </p:spPr>
        </p:pic>
        <p:sp>
          <p:nvSpPr>
            <p:cNvPr id="3" name="矩形 2"/>
            <p:cNvSpPr/>
            <p:nvPr/>
          </p:nvSpPr>
          <p:spPr>
            <a:xfrm>
              <a:off x="1752600" y="2798029"/>
              <a:ext cx="7501759" cy="307777"/>
            </a:xfrm>
            <a:prstGeom prst="rect">
              <a:avLst/>
            </a:prstGeom>
          </p:spPr>
          <p:txBody>
            <a:bodyPr wrap="square">
              <a:spAutoFit/>
            </a:bodyPr>
            <a:lstStyle/>
            <a:p>
              <a:r>
                <a:rPr lang="zh-CN" altLang="en-US" sz="1400" dirty="0" smtClean="0"/>
                <a:t>表2.4</a:t>
              </a:r>
              <a:r>
                <a:rPr lang="en-US" altLang="zh-CN" sz="1400" dirty="0" smtClean="0"/>
                <a:t>: </a:t>
              </a:r>
              <a:r>
                <a:rPr lang="zh-CN" altLang="en-US" sz="1400" dirty="0" smtClean="0"/>
                <a:t>通过递归特征消除和跨预测变量集组合的交叉验证模型性能来比较所选特征的数量</a:t>
              </a:r>
              <a:endParaRPr lang="zh-CN" altLang="en-US" sz="1400" dirty="0"/>
            </a:p>
          </p:txBody>
        </p:sp>
      </p:grpSp>
    </p:spTree>
    <p:extLst>
      <p:ext uri="{BB962C8B-B14F-4D97-AF65-F5344CB8AC3E}">
        <p14:creationId xmlns:p14="http://schemas.microsoft.com/office/powerpoint/2010/main" val="86734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364828" y="547400"/>
            <a:ext cx="7520151" cy="5016355"/>
            <a:chOff x="2364828" y="383627"/>
            <a:chExt cx="7520151" cy="501635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749" r="7968" b="34987"/>
            <a:stretch/>
          </p:blipFill>
          <p:spPr>
            <a:xfrm>
              <a:off x="2364828" y="383627"/>
              <a:ext cx="7520151" cy="4062248"/>
            </a:xfrm>
            <a:prstGeom prst="rect">
              <a:avLst/>
            </a:prstGeom>
          </p:spPr>
        </p:pic>
        <p:sp>
          <p:nvSpPr>
            <p:cNvPr id="3" name="矩形 2"/>
            <p:cNvSpPr/>
            <p:nvPr/>
          </p:nvSpPr>
          <p:spPr>
            <a:xfrm>
              <a:off x="3092668" y="4445875"/>
              <a:ext cx="6524297" cy="954107"/>
            </a:xfrm>
            <a:prstGeom prst="rect">
              <a:avLst/>
            </a:prstGeom>
          </p:spPr>
          <p:txBody>
            <a:bodyPr wrap="square">
              <a:spAutoFit/>
            </a:bodyPr>
            <a:lstStyle/>
            <a:p>
              <a:r>
                <a:rPr lang="zh-CN" altLang="en-US" sz="1400" dirty="0" smtClean="0"/>
                <a:t>图3.1</a:t>
              </a:r>
              <a:r>
                <a:rPr lang="en-US" altLang="zh-CN" sz="1400" dirty="0" smtClean="0"/>
                <a:t>: </a:t>
              </a:r>
              <a:r>
                <a:rPr lang="zh-CN" altLang="en-US" sz="1400" dirty="0" smtClean="0"/>
                <a:t>芝加哥火车乘客的观测值和预测值</a:t>
              </a:r>
              <a:r>
                <a:rPr lang="en-US" altLang="zh-CN" sz="1400" dirty="0" smtClean="0"/>
                <a:t>(</a:t>
              </a:r>
              <a:r>
                <a:rPr lang="zh-CN" altLang="en-US" sz="1400" dirty="0" smtClean="0"/>
                <a:t>以千计，图a</a:t>
              </a:r>
              <a:r>
                <a:rPr lang="en-US" altLang="zh-CN" sz="1400" dirty="0" smtClean="0"/>
                <a:t>)</a:t>
              </a:r>
              <a:r>
                <a:rPr lang="zh-CN" altLang="en-US" sz="1400" dirty="0" smtClean="0"/>
                <a:t>以及相应模型残差的直方图</a:t>
              </a:r>
              <a:r>
                <a:rPr lang="en-US" altLang="zh-CN" sz="1400" dirty="0" smtClean="0"/>
                <a:t>(</a:t>
              </a:r>
              <a:r>
                <a:rPr lang="zh-CN" altLang="en-US" sz="1400" dirty="0" smtClean="0"/>
                <a:t>观察到的减去预测，图b</a:t>
              </a:r>
              <a:r>
                <a:rPr lang="en-US" altLang="zh-CN" sz="1400" dirty="0" smtClean="0"/>
                <a:t>)</a:t>
              </a:r>
              <a:r>
                <a:rPr lang="zh-CN" altLang="en-US" sz="1400" dirty="0" smtClean="0"/>
                <a:t>。 在图a中，蓝线对应于观察值和预测值之间的线性回归线，而黑线表示一致性线。R2由于在乘客范围的极端情况下的两个集群日期很高。 对于此数据，RMSE是一种更现实的性能指标</a:t>
              </a:r>
              <a:endParaRPr lang="zh-CN" altLang="en-US" sz="1400" dirty="0"/>
            </a:p>
          </p:txBody>
        </p:sp>
      </p:grpSp>
    </p:spTree>
    <p:extLst>
      <p:ext uri="{BB962C8B-B14F-4D97-AF65-F5344CB8AC3E}">
        <p14:creationId xmlns:p14="http://schemas.microsoft.com/office/powerpoint/2010/main" val="1750475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58527" y="1384545"/>
            <a:ext cx="9118600" cy="1825521"/>
            <a:chOff x="458527" y="1384545"/>
            <a:chExt cx="9118600" cy="182552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31710"/>
            <a:stretch/>
          </p:blipFill>
          <p:spPr>
            <a:xfrm>
              <a:off x="458527" y="1692322"/>
              <a:ext cx="9118600" cy="1517744"/>
            </a:xfrm>
            <a:prstGeom prst="rect">
              <a:avLst/>
            </a:prstGeom>
          </p:spPr>
        </p:pic>
        <p:sp>
          <p:nvSpPr>
            <p:cNvPr id="3" name="矩形 2"/>
            <p:cNvSpPr/>
            <p:nvPr/>
          </p:nvSpPr>
          <p:spPr>
            <a:xfrm>
              <a:off x="458527" y="1384545"/>
              <a:ext cx="7542663" cy="307777"/>
            </a:xfrm>
            <a:prstGeom prst="rect">
              <a:avLst/>
            </a:prstGeom>
          </p:spPr>
          <p:txBody>
            <a:bodyPr wrap="square">
              <a:spAutoFit/>
            </a:bodyPr>
            <a:lstStyle/>
            <a:p>
              <a:r>
                <a:rPr lang="zh-CN" altLang="en-US" sz="1400" dirty="0"/>
                <a:t>表</a:t>
              </a:r>
              <a:r>
                <a:rPr lang="zh-CN" altLang="en-US" sz="1400" dirty="0" smtClean="0"/>
                <a:t>3.1</a:t>
              </a:r>
              <a:r>
                <a:rPr lang="en-US" altLang="zh-CN" sz="1400" dirty="0" smtClean="0"/>
                <a:t>: </a:t>
              </a:r>
              <a:r>
                <a:rPr lang="zh-CN" altLang="en-US" sz="1400" dirty="0" smtClean="0"/>
                <a:t>OkCupid</a:t>
              </a:r>
              <a:r>
                <a:rPr lang="zh-CN" altLang="en-US" sz="1400" dirty="0"/>
                <a:t>模型的混淆矩阵。 列是真正的类，行对应于预测</a:t>
              </a:r>
            </a:p>
          </p:txBody>
        </p:sp>
      </p:grpSp>
    </p:spTree>
    <p:extLst>
      <p:ext uri="{BB962C8B-B14F-4D97-AF65-F5344CB8AC3E}">
        <p14:creationId xmlns:p14="http://schemas.microsoft.com/office/powerpoint/2010/main" val="182503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41111" y="1960673"/>
            <a:ext cx="9407856" cy="2886178"/>
            <a:chOff x="241111" y="1960673"/>
            <a:chExt cx="9407856" cy="288617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41856"/>
            <a:stretch/>
          </p:blipFill>
          <p:spPr>
            <a:xfrm>
              <a:off x="241111" y="2483893"/>
              <a:ext cx="9131300" cy="2362958"/>
            </a:xfrm>
            <a:prstGeom prst="rect">
              <a:avLst/>
            </a:prstGeom>
          </p:spPr>
        </p:pic>
        <p:sp>
          <p:nvSpPr>
            <p:cNvPr id="3" name="矩形 2"/>
            <p:cNvSpPr/>
            <p:nvPr/>
          </p:nvSpPr>
          <p:spPr>
            <a:xfrm>
              <a:off x="241111" y="1960673"/>
              <a:ext cx="9407856" cy="523220"/>
            </a:xfrm>
            <a:prstGeom prst="rect">
              <a:avLst/>
            </a:prstGeom>
          </p:spPr>
          <p:txBody>
            <a:bodyPr wrap="square">
              <a:spAutoFit/>
            </a:bodyPr>
            <a:lstStyle/>
            <a:p>
              <a:r>
                <a:rPr lang="zh-CN" altLang="en-US" sz="1400" dirty="0"/>
                <a:t>表</a:t>
              </a:r>
              <a:r>
                <a:rPr lang="zh-CN" altLang="en-US" sz="1400" dirty="0" smtClean="0"/>
                <a:t>3.2</a:t>
              </a:r>
              <a:r>
                <a:rPr lang="en-US" altLang="zh-CN" sz="1400" dirty="0" smtClean="0"/>
                <a:t>: </a:t>
              </a:r>
              <a:r>
                <a:rPr lang="zh-CN" altLang="en-US" sz="1400" dirty="0" smtClean="0"/>
                <a:t>用于</a:t>
              </a:r>
              <a:r>
                <a:rPr lang="zh-CN" altLang="en-US" sz="1400" dirty="0"/>
                <a:t>分类模型的典型基于概率的度量的比较。 这里给出的计算假设1级是真正的类</a:t>
              </a:r>
              <a:r>
                <a:rPr lang="zh-CN" altLang="en-US" sz="1400" dirty="0" smtClean="0"/>
                <a:t>。“</a:t>
              </a:r>
              <a:r>
                <a:rPr lang="zh-CN" altLang="en-US" sz="1400" dirty="0"/>
                <a:t>好”模型具有最高的对数似然和最低的基尼和熵。 但是，Gini和Entropy对“Good”和“Bad”模型具有相同的值，这说明了这些指标的问题</a:t>
              </a:r>
            </a:p>
          </p:txBody>
        </p:sp>
      </p:grpSp>
    </p:spTree>
    <p:extLst>
      <p:ext uri="{BB962C8B-B14F-4D97-AF65-F5344CB8AC3E}">
        <p14:creationId xmlns:p14="http://schemas.microsoft.com/office/powerpoint/2010/main" val="846197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65161" y="522372"/>
            <a:ext cx="9296400" cy="4971554"/>
            <a:chOff x="465161" y="522372"/>
            <a:chExt cx="9296400" cy="497155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0685"/>
            <a:stretch/>
          </p:blipFill>
          <p:spPr>
            <a:xfrm>
              <a:off x="465161" y="522372"/>
              <a:ext cx="9296400" cy="4663777"/>
            </a:xfrm>
            <a:prstGeom prst="rect">
              <a:avLst/>
            </a:prstGeom>
          </p:spPr>
        </p:pic>
        <p:sp>
          <p:nvSpPr>
            <p:cNvPr id="3" name="矩形 2"/>
            <p:cNvSpPr/>
            <p:nvPr/>
          </p:nvSpPr>
          <p:spPr>
            <a:xfrm>
              <a:off x="990600" y="5186149"/>
              <a:ext cx="8770961" cy="307777"/>
            </a:xfrm>
            <a:prstGeom prst="rect">
              <a:avLst/>
            </a:prstGeom>
          </p:spPr>
          <p:txBody>
            <a:bodyPr wrap="square">
              <a:spAutoFit/>
            </a:bodyPr>
            <a:lstStyle/>
            <a:p>
              <a:r>
                <a:rPr lang="zh-CN" altLang="en-US" sz="1400" dirty="0"/>
                <a:t>图</a:t>
              </a:r>
              <a:r>
                <a:rPr lang="zh-CN" altLang="en-US" sz="1400" dirty="0" smtClean="0"/>
                <a:t>3.2</a:t>
              </a:r>
              <a:r>
                <a:rPr lang="en-US" altLang="zh-CN" sz="1400" dirty="0" smtClean="0"/>
                <a:t>: </a:t>
              </a:r>
              <a:r>
                <a:rPr lang="zh-CN" altLang="en-US" sz="1400" dirty="0" smtClean="0"/>
                <a:t>OkCupid</a:t>
              </a:r>
              <a:r>
                <a:rPr lang="zh-CN" altLang="en-US" sz="1400" dirty="0"/>
                <a:t>数据的类概率分布。 顶部面板对应于真实的STEM轮廓，而底部显示非STEM测试集样本的概率</a:t>
              </a:r>
            </a:p>
          </p:txBody>
        </p:sp>
      </p:grpSp>
    </p:spTree>
    <p:extLst>
      <p:ext uri="{BB962C8B-B14F-4D97-AF65-F5344CB8AC3E}">
        <p14:creationId xmlns:p14="http://schemas.microsoft.com/office/powerpoint/2010/main" val="139825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602776" y="846351"/>
            <a:ext cx="8216900" cy="3146322"/>
            <a:chOff x="602776" y="846351"/>
            <a:chExt cx="8216900" cy="314632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7901"/>
            <a:stretch/>
          </p:blipFill>
          <p:spPr>
            <a:xfrm>
              <a:off x="602776" y="846351"/>
              <a:ext cx="8216900" cy="2838545"/>
            </a:xfrm>
            <a:prstGeom prst="rect">
              <a:avLst/>
            </a:prstGeom>
          </p:spPr>
        </p:pic>
        <p:sp>
          <p:nvSpPr>
            <p:cNvPr id="3" name="矩形 2"/>
            <p:cNvSpPr/>
            <p:nvPr/>
          </p:nvSpPr>
          <p:spPr>
            <a:xfrm>
              <a:off x="3023103" y="3684896"/>
              <a:ext cx="3376245" cy="307777"/>
            </a:xfrm>
            <a:prstGeom prst="rect">
              <a:avLst/>
            </a:prstGeom>
          </p:spPr>
          <p:txBody>
            <a:bodyPr wrap="none">
              <a:spAutoFit/>
            </a:bodyPr>
            <a:lstStyle/>
            <a:p>
              <a:r>
                <a:rPr lang="zh-CN" altLang="en-US" sz="1400" dirty="0"/>
                <a:t>图</a:t>
              </a:r>
              <a:r>
                <a:rPr lang="zh-CN" altLang="en-US" sz="1400" dirty="0" smtClean="0"/>
                <a:t>3.3</a:t>
              </a:r>
              <a:r>
                <a:rPr lang="en-US" altLang="zh-CN" sz="1400" dirty="0" smtClean="0"/>
                <a:t>: </a:t>
              </a:r>
              <a:r>
                <a:rPr lang="zh-CN" altLang="en-US" sz="1400" dirty="0" smtClean="0"/>
                <a:t>不同</a:t>
              </a:r>
              <a:r>
                <a:rPr lang="zh-CN" altLang="en-US" sz="1400" dirty="0"/>
                <a:t>截止值下混淆矩阵的马赛克图</a:t>
              </a:r>
            </a:p>
          </p:txBody>
        </p:sp>
      </p:grpSp>
    </p:spTree>
    <p:extLst>
      <p:ext uri="{BB962C8B-B14F-4D97-AF65-F5344CB8AC3E}">
        <p14:creationId xmlns:p14="http://schemas.microsoft.com/office/powerpoint/2010/main" val="50431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58148" y="146713"/>
            <a:ext cx="7632700" cy="4228097"/>
            <a:chOff x="458148" y="146713"/>
            <a:chExt cx="7632700" cy="422809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4015"/>
            <a:stretch/>
          </p:blipFill>
          <p:spPr>
            <a:xfrm>
              <a:off x="458148" y="146713"/>
              <a:ext cx="7632700" cy="3920320"/>
            </a:xfrm>
            <a:prstGeom prst="rect">
              <a:avLst/>
            </a:prstGeom>
          </p:spPr>
        </p:pic>
        <p:sp>
          <p:nvSpPr>
            <p:cNvPr id="3" name="矩形 2"/>
            <p:cNvSpPr/>
            <p:nvPr/>
          </p:nvSpPr>
          <p:spPr>
            <a:xfrm>
              <a:off x="2792854" y="4067033"/>
              <a:ext cx="4495051" cy="307777"/>
            </a:xfrm>
            <a:prstGeom prst="rect">
              <a:avLst/>
            </a:prstGeom>
          </p:spPr>
          <p:txBody>
            <a:bodyPr wrap="square">
              <a:spAutoFit/>
            </a:bodyPr>
            <a:lstStyle/>
            <a:p>
              <a:r>
                <a:rPr lang="zh-CN" altLang="en-US" sz="1400" dirty="0"/>
                <a:t>图</a:t>
              </a:r>
              <a:r>
                <a:rPr lang="zh-CN" altLang="en-US" sz="1400" dirty="0" smtClean="0"/>
                <a:t>3.4</a:t>
              </a:r>
              <a:r>
                <a:rPr lang="en-US" altLang="zh-CN" sz="1400" dirty="0" smtClean="0"/>
                <a:t>: </a:t>
              </a:r>
              <a:r>
                <a:rPr lang="zh-CN" altLang="en-US" sz="1400" dirty="0" smtClean="0"/>
                <a:t>ROC曲线</a:t>
              </a:r>
              <a:r>
                <a:rPr lang="en-US" altLang="zh-CN" sz="1400" dirty="0" smtClean="0"/>
                <a:t>(</a:t>
              </a:r>
              <a:r>
                <a:rPr lang="zh-CN" altLang="en-US" sz="1400" dirty="0" smtClean="0"/>
                <a:t>a</a:t>
              </a:r>
              <a:r>
                <a:rPr lang="en-US" altLang="zh-CN" sz="1400" dirty="0" smtClean="0"/>
                <a:t>) </a:t>
              </a:r>
              <a:r>
                <a:rPr lang="zh-CN" altLang="en-US" sz="1400" dirty="0" smtClean="0"/>
                <a:t>和精确率</a:t>
              </a:r>
              <a:r>
                <a:rPr lang="en-US" altLang="zh-CN" sz="1400" dirty="0" smtClean="0"/>
                <a:t>-</a:t>
              </a:r>
              <a:r>
                <a:rPr lang="zh-CN" altLang="en-US" sz="1400" dirty="0" smtClean="0"/>
                <a:t>召回率曲线</a:t>
              </a:r>
              <a:r>
                <a:rPr lang="en-US" altLang="zh-CN" sz="1400" dirty="0" smtClean="0"/>
                <a:t>(</a:t>
              </a:r>
              <a:r>
                <a:rPr lang="zh-CN" altLang="en-US" sz="1400" dirty="0" smtClean="0"/>
                <a:t>b</a:t>
              </a:r>
              <a:r>
                <a:rPr lang="en-US" altLang="zh-CN" sz="1400" dirty="0" smtClean="0"/>
                <a:t>)</a:t>
              </a:r>
              <a:endParaRPr lang="zh-CN" altLang="en-US" sz="1400" dirty="0"/>
            </a:p>
          </p:txBody>
        </p:sp>
      </p:grpSp>
    </p:spTree>
    <p:extLst>
      <p:ext uri="{BB962C8B-B14F-4D97-AF65-F5344CB8AC3E}">
        <p14:creationId xmlns:p14="http://schemas.microsoft.com/office/powerpoint/2010/main" val="2119348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95428" y="489572"/>
            <a:ext cx="9004300" cy="4513035"/>
            <a:chOff x="195428" y="489572"/>
            <a:chExt cx="9004300" cy="451303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5314"/>
            <a:stretch/>
          </p:blipFill>
          <p:spPr>
            <a:xfrm>
              <a:off x="195428" y="489572"/>
              <a:ext cx="9004300" cy="4205258"/>
            </a:xfrm>
            <a:prstGeom prst="rect">
              <a:avLst/>
            </a:prstGeom>
          </p:spPr>
        </p:pic>
        <p:sp>
          <p:nvSpPr>
            <p:cNvPr id="3" name="矩形 2"/>
            <p:cNvSpPr/>
            <p:nvPr/>
          </p:nvSpPr>
          <p:spPr>
            <a:xfrm>
              <a:off x="2422516" y="4694830"/>
              <a:ext cx="4094391" cy="307777"/>
            </a:xfrm>
            <a:prstGeom prst="rect">
              <a:avLst/>
            </a:prstGeom>
          </p:spPr>
          <p:txBody>
            <a:bodyPr wrap="none">
              <a:spAutoFit/>
            </a:bodyPr>
            <a:lstStyle/>
            <a:p>
              <a:r>
                <a:rPr lang="zh-CN" altLang="en-US" sz="1400" dirty="0"/>
                <a:t>图</a:t>
              </a:r>
              <a:r>
                <a:rPr lang="zh-CN" altLang="en-US" sz="1400" dirty="0" smtClean="0"/>
                <a:t>3.5</a:t>
              </a:r>
              <a:r>
                <a:rPr lang="en-US" altLang="zh-CN" sz="1400" dirty="0" smtClean="0"/>
                <a:t>: </a:t>
              </a:r>
              <a:r>
                <a:rPr lang="zh-CN" altLang="en-US" sz="1400" dirty="0" smtClean="0"/>
                <a:t>具有</a:t>
              </a:r>
              <a:r>
                <a:rPr lang="zh-CN" altLang="en-US" sz="1400" dirty="0"/>
                <a:t>三次训练数据重采样的典型数据使用图</a:t>
              </a:r>
            </a:p>
          </p:txBody>
        </p:sp>
      </p:grpSp>
    </p:spTree>
    <p:extLst>
      <p:ext uri="{BB962C8B-B14F-4D97-AF65-F5344CB8AC3E}">
        <p14:creationId xmlns:p14="http://schemas.microsoft.com/office/powerpoint/2010/main" val="1726453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1018" y="0"/>
            <a:ext cx="9690100" cy="5603108"/>
            <a:chOff x="221018" y="0"/>
            <a:chExt cx="9690100" cy="560310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0716"/>
            <a:stretch/>
          </p:blipFill>
          <p:spPr>
            <a:xfrm>
              <a:off x="221018" y="0"/>
              <a:ext cx="9690100" cy="5295331"/>
            </a:xfrm>
            <a:prstGeom prst="rect">
              <a:avLst/>
            </a:prstGeom>
          </p:spPr>
        </p:pic>
        <p:sp>
          <p:nvSpPr>
            <p:cNvPr id="3" name="矩形 2"/>
            <p:cNvSpPr/>
            <p:nvPr/>
          </p:nvSpPr>
          <p:spPr>
            <a:xfrm>
              <a:off x="3418623" y="5295331"/>
              <a:ext cx="3924472" cy="307777"/>
            </a:xfrm>
            <a:prstGeom prst="rect">
              <a:avLst/>
            </a:prstGeom>
          </p:spPr>
          <p:txBody>
            <a:bodyPr wrap="none">
              <a:spAutoFit/>
            </a:bodyPr>
            <a:lstStyle/>
            <a:p>
              <a:r>
                <a:rPr lang="zh-CN" altLang="en-US" sz="1400" dirty="0"/>
                <a:t>图</a:t>
              </a:r>
              <a:r>
                <a:rPr lang="zh-CN" altLang="en-US" sz="1400" dirty="0" smtClean="0"/>
                <a:t>3.6</a:t>
              </a:r>
              <a:r>
                <a:rPr lang="en-US" altLang="zh-CN" sz="1400" dirty="0" smtClean="0"/>
                <a:t>: </a:t>
              </a:r>
              <a:r>
                <a:rPr lang="zh-CN" altLang="en-US" sz="1400" dirty="0" smtClean="0"/>
                <a:t>包含</a:t>
              </a:r>
              <a:r>
                <a:rPr lang="zh-CN" altLang="en-US" sz="1400" dirty="0"/>
                <a:t>20个样本的训练集的两种交叉验证图</a:t>
              </a:r>
            </a:p>
          </p:txBody>
        </p:sp>
      </p:grpSp>
    </p:spTree>
    <p:extLst>
      <p:ext uri="{BB962C8B-B14F-4D97-AF65-F5344CB8AC3E}">
        <p14:creationId xmlns:p14="http://schemas.microsoft.com/office/powerpoint/2010/main" val="185327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1449113" y="0"/>
            <a:ext cx="8902700" cy="3427842"/>
            <a:chOff x="1449113" y="0"/>
            <a:chExt cx="8902700" cy="342784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785"/>
            <a:stretch/>
          </p:blipFill>
          <p:spPr>
            <a:xfrm>
              <a:off x="1449113" y="0"/>
              <a:ext cx="8902700" cy="3058510"/>
            </a:xfrm>
            <a:prstGeom prst="rect">
              <a:avLst/>
            </a:prstGeom>
          </p:spPr>
        </p:pic>
        <p:sp>
          <p:nvSpPr>
            <p:cNvPr id="3" name="矩形 2"/>
            <p:cNvSpPr/>
            <p:nvPr/>
          </p:nvSpPr>
          <p:spPr>
            <a:xfrm>
              <a:off x="4334168" y="3058510"/>
              <a:ext cx="3132589" cy="369332"/>
            </a:xfrm>
            <a:prstGeom prst="rect">
              <a:avLst/>
            </a:prstGeom>
          </p:spPr>
          <p:txBody>
            <a:bodyPr wrap="none">
              <a:spAutoFit/>
            </a:bodyPr>
            <a:lstStyle/>
            <a:p>
              <a:r>
                <a:rPr lang="zh-CN" altLang="en-US" dirty="0" smtClean="0"/>
                <a:t>图1.4</a:t>
              </a:r>
              <a:r>
                <a:rPr lang="en-US" altLang="zh-CN" dirty="0" smtClean="0"/>
                <a:t>: </a:t>
              </a:r>
              <a:r>
                <a:rPr lang="zh-CN" altLang="en-US" dirty="0" smtClean="0"/>
                <a:t>典型建模过程的示意图</a:t>
              </a:r>
              <a:endParaRPr lang="zh-CN" altLang="en-US" dirty="0"/>
            </a:p>
          </p:txBody>
        </p:sp>
      </p:grpSp>
    </p:spTree>
    <p:extLst>
      <p:ext uri="{BB962C8B-B14F-4D97-AF65-F5344CB8AC3E}">
        <p14:creationId xmlns:p14="http://schemas.microsoft.com/office/powerpoint/2010/main" val="23976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84300" y="622300"/>
            <a:ext cx="9423400" cy="4898922"/>
            <a:chOff x="1384300" y="622300"/>
            <a:chExt cx="9423400" cy="489892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8026"/>
            <a:stretch/>
          </p:blipFill>
          <p:spPr>
            <a:xfrm>
              <a:off x="1384300" y="622300"/>
              <a:ext cx="9423400" cy="4591145"/>
            </a:xfrm>
            <a:prstGeom prst="rect">
              <a:avLst/>
            </a:prstGeom>
          </p:spPr>
        </p:pic>
        <p:sp>
          <p:nvSpPr>
            <p:cNvPr id="3" name="矩形 2"/>
            <p:cNvSpPr/>
            <p:nvPr/>
          </p:nvSpPr>
          <p:spPr>
            <a:xfrm>
              <a:off x="2858258" y="5213445"/>
              <a:ext cx="7282029" cy="307777"/>
            </a:xfrm>
            <a:prstGeom prst="rect">
              <a:avLst/>
            </a:prstGeom>
          </p:spPr>
          <p:txBody>
            <a:bodyPr wrap="square">
              <a:spAutoFit/>
            </a:bodyPr>
            <a:lstStyle/>
            <a:p>
              <a:r>
                <a:rPr lang="zh-CN" altLang="en-US" sz="1400" dirty="0"/>
                <a:t>图</a:t>
              </a:r>
              <a:r>
                <a:rPr lang="zh-CN" altLang="en-US" sz="1400" dirty="0" smtClean="0"/>
                <a:t>3.7</a:t>
              </a:r>
              <a:r>
                <a:rPr lang="en-US" altLang="zh-CN" sz="1400" dirty="0" smtClean="0"/>
                <a:t>: </a:t>
              </a:r>
              <a:r>
                <a:rPr lang="zh-CN" altLang="en-US" sz="1400" dirty="0" smtClean="0"/>
                <a:t>包含</a:t>
              </a:r>
              <a:r>
                <a:rPr lang="zh-CN" altLang="en-US" sz="1400" dirty="0"/>
                <a:t>20个样本的训练集的自举重采样图。 颜色表示在分析集中复制数据点的次数</a:t>
              </a:r>
            </a:p>
          </p:txBody>
        </p:sp>
      </p:grpSp>
    </p:spTree>
    <p:extLst>
      <p:ext uri="{BB962C8B-B14F-4D97-AF65-F5344CB8AC3E}">
        <p14:creationId xmlns:p14="http://schemas.microsoft.com/office/powerpoint/2010/main" val="924395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070479" y="238646"/>
            <a:ext cx="7683500" cy="4804904"/>
            <a:chOff x="2070479" y="238646"/>
            <a:chExt cx="7683500" cy="480490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633"/>
            <a:stretch/>
          </p:blipFill>
          <p:spPr>
            <a:xfrm>
              <a:off x="2070479" y="238646"/>
              <a:ext cx="7683500" cy="4497127"/>
            </a:xfrm>
            <a:prstGeom prst="rect">
              <a:avLst/>
            </a:prstGeom>
          </p:spPr>
        </p:pic>
        <p:sp>
          <p:nvSpPr>
            <p:cNvPr id="3" name="矩形 2"/>
            <p:cNvSpPr/>
            <p:nvPr/>
          </p:nvSpPr>
          <p:spPr>
            <a:xfrm>
              <a:off x="4583179" y="4735773"/>
              <a:ext cx="2658100" cy="307777"/>
            </a:xfrm>
            <a:prstGeom prst="rect">
              <a:avLst/>
            </a:prstGeom>
          </p:spPr>
          <p:txBody>
            <a:bodyPr wrap="none">
              <a:spAutoFit/>
            </a:bodyPr>
            <a:lstStyle/>
            <a:p>
              <a:r>
                <a:rPr lang="zh-CN" altLang="en-US" sz="1400" dirty="0"/>
                <a:t>图</a:t>
              </a:r>
              <a:r>
                <a:rPr lang="zh-CN" altLang="en-US" sz="1400" dirty="0" smtClean="0"/>
                <a:t>3.8</a:t>
              </a:r>
              <a:r>
                <a:rPr lang="en-US" altLang="zh-CN" sz="1400" dirty="0" smtClean="0"/>
                <a:t>: </a:t>
              </a:r>
              <a:r>
                <a:rPr lang="zh-CN" altLang="en-US" sz="1400" dirty="0" smtClean="0"/>
                <a:t>预测</a:t>
              </a:r>
              <a:r>
                <a:rPr lang="zh-CN" altLang="en-US" sz="1400" dirty="0"/>
                <a:t>重采样的滚动原点图</a:t>
              </a:r>
            </a:p>
          </p:txBody>
        </p:sp>
      </p:grpSp>
    </p:spTree>
    <p:extLst>
      <p:ext uri="{BB962C8B-B14F-4D97-AF65-F5344CB8AC3E}">
        <p14:creationId xmlns:p14="http://schemas.microsoft.com/office/powerpoint/2010/main" val="1413289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831644" y="265942"/>
            <a:ext cx="8610600" cy="5050563"/>
            <a:chOff x="1831644" y="265942"/>
            <a:chExt cx="8610600" cy="505056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915"/>
            <a:stretch/>
          </p:blipFill>
          <p:spPr>
            <a:xfrm>
              <a:off x="1831644" y="265942"/>
              <a:ext cx="8610600" cy="4742786"/>
            </a:xfrm>
            <a:prstGeom prst="rect">
              <a:avLst/>
            </a:prstGeom>
          </p:spPr>
        </p:pic>
        <p:sp>
          <p:nvSpPr>
            <p:cNvPr id="3" name="矩形 2"/>
            <p:cNvSpPr/>
            <p:nvPr/>
          </p:nvSpPr>
          <p:spPr>
            <a:xfrm>
              <a:off x="4628357" y="5008728"/>
              <a:ext cx="3017173" cy="307777"/>
            </a:xfrm>
            <a:prstGeom prst="rect">
              <a:avLst/>
            </a:prstGeom>
          </p:spPr>
          <p:txBody>
            <a:bodyPr wrap="none">
              <a:spAutoFit/>
            </a:bodyPr>
            <a:lstStyle/>
            <a:p>
              <a:r>
                <a:rPr lang="zh-CN" altLang="en-US" sz="1400" dirty="0"/>
                <a:t>图</a:t>
              </a:r>
              <a:r>
                <a:rPr lang="zh-CN" altLang="en-US" sz="1400" dirty="0" smtClean="0"/>
                <a:t>3.9</a:t>
              </a:r>
              <a:r>
                <a:rPr lang="en-US" altLang="zh-CN" sz="1400" dirty="0" smtClean="0"/>
                <a:t>: </a:t>
              </a:r>
              <a:r>
                <a:rPr lang="zh-CN" altLang="en-US" sz="1400" dirty="0" smtClean="0"/>
                <a:t>重</a:t>
              </a:r>
              <a:r>
                <a:rPr lang="zh-CN" altLang="en-US" sz="1400" dirty="0"/>
                <a:t>采样方案中方差偏差的说明</a:t>
              </a:r>
            </a:p>
          </p:txBody>
        </p:sp>
      </p:grpSp>
    </p:spTree>
    <p:extLst>
      <p:ext uri="{BB962C8B-B14F-4D97-AF65-F5344CB8AC3E}">
        <p14:creationId xmlns:p14="http://schemas.microsoft.com/office/powerpoint/2010/main" val="198826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2497" y="-504967"/>
            <a:ext cx="9816721" cy="6203610"/>
            <a:chOff x="132497" y="-504967"/>
            <a:chExt cx="9816721" cy="620361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4030"/>
            <a:stretch/>
          </p:blipFill>
          <p:spPr>
            <a:xfrm>
              <a:off x="132497" y="-504967"/>
              <a:ext cx="9515026" cy="5895833"/>
            </a:xfrm>
            <a:prstGeom prst="rect">
              <a:avLst/>
            </a:prstGeom>
          </p:spPr>
        </p:pic>
        <p:sp>
          <p:nvSpPr>
            <p:cNvPr id="3" name="矩形 2"/>
            <p:cNvSpPr/>
            <p:nvPr/>
          </p:nvSpPr>
          <p:spPr>
            <a:xfrm>
              <a:off x="132497" y="5390866"/>
              <a:ext cx="9816721" cy="307777"/>
            </a:xfrm>
            <a:prstGeom prst="rect">
              <a:avLst/>
            </a:prstGeom>
          </p:spPr>
          <p:txBody>
            <a:bodyPr wrap="square">
              <a:spAutoFit/>
            </a:bodyPr>
            <a:lstStyle/>
            <a:p>
              <a:r>
                <a:rPr lang="zh-CN" altLang="en-US" sz="1400" dirty="0"/>
                <a:t>图</a:t>
              </a:r>
              <a:r>
                <a:rPr lang="zh-CN" altLang="en-US" sz="1400" dirty="0" smtClean="0"/>
                <a:t>3.10</a:t>
              </a:r>
              <a:r>
                <a:rPr lang="en-US" altLang="zh-CN" sz="1400" dirty="0" smtClean="0"/>
                <a:t>: </a:t>
              </a:r>
              <a:r>
                <a:rPr lang="zh-CN" altLang="en-US" sz="1400" dirty="0" smtClean="0"/>
                <a:t>测试</a:t>
              </a:r>
              <a:r>
                <a:rPr lang="zh-CN" altLang="en-US" sz="1400" dirty="0"/>
                <a:t>集中Ames的</a:t>
              </a:r>
              <a:r>
                <a:rPr lang="zh-CN" altLang="en-US" sz="1400" dirty="0" smtClean="0"/>
                <a:t>房子</a:t>
              </a:r>
              <a:r>
                <a:rPr lang="en-US" altLang="zh-CN" sz="1400" dirty="0" smtClean="0"/>
                <a:t>(</a:t>
              </a:r>
              <a:r>
                <a:rPr lang="zh-CN" altLang="en-US" sz="1400" dirty="0" smtClean="0"/>
                <a:t>蓝色</a:t>
              </a:r>
              <a:r>
                <a:rPr lang="en-US" altLang="zh-CN" sz="1400" dirty="0" smtClean="0"/>
                <a:t>)</a:t>
              </a:r>
              <a:r>
                <a:rPr lang="zh-CN" altLang="en-US" sz="1400" dirty="0" smtClean="0"/>
                <a:t>以及</a:t>
              </a:r>
              <a:r>
                <a:rPr lang="zh-CN" altLang="en-US" sz="1400" dirty="0"/>
                <a:t>训练集中的五个最近</a:t>
              </a:r>
              <a:r>
                <a:rPr lang="zh-CN" altLang="en-US" sz="1400" dirty="0" smtClean="0"/>
                <a:t>邻居</a:t>
              </a:r>
              <a:r>
                <a:rPr lang="en-US" altLang="zh-CN" sz="1400" dirty="0" smtClean="0"/>
                <a:t>(</a:t>
              </a:r>
              <a:r>
                <a:rPr lang="zh-CN" altLang="en-US" sz="1400" dirty="0" smtClean="0"/>
                <a:t>红色</a:t>
              </a:r>
              <a:r>
                <a:rPr lang="en-US" altLang="zh-CN" sz="1400" dirty="0" smtClean="0"/>
                <a:t>)</a:t>
              </a:r>
              <a:r>
                <a:rPr lang="zh-CN" altLang="en-US" sz="1400" dirty="0" smtClean="0"/>
                <a:t>。 </a:t>
              </a:r>
              <a:r>
                <a:rPr lang="zh-CN" altLang="en-US" sz="1400" dirty="0"/>
                <a:t>来自训练集的住房价格用于估计测试集房的价格</a:t>
              </a:r>
            </a:p>
          </p:txBody>
        </p:sp>
      </p:grpSp>
    </p:spTree>
    <p:extLst>
      <p:ext uri="{BB962C8B-B14F-4D97-AF65-F5344CB8AC3E}">
        <p14:creationId xmlns:p14="http://schemas.microsoft.com/office/powerpoint/2010/main" val="190417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9182" y="-488097"/>
            <a:ext cx="9982200" cy="5242123"/>
            <a:chOff x="109182" y="-488097"/>
            <a:chExt cx="9982200" cy="524212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8269"/>
            <a:stretch/>
          </p:blipFill>
          <p:spPr>
            <a:xfrm>
              <a:off x="109182" y="-488097"/>
              <a:ext cx="9982200" cy="4718903"/>
            </a:xfrm>
            <a:prstGeom prst="rect">
              <a:avLst/>
            </a:prstGeom>
          </p:spPr>
        </p:pic>
        <p:sp>
          <p:nvSpPr>
            <p:cNvPr id="3" name="矩形 2"/>
            <p:cNvSpPr/>
            <p:nvPr/>
          </p:nvSpPr>
          <p:spPr>
            <a:xfrm>
              <a:off x="1191903" y="4230806"/>
              <a:ext cx="8156814" cy="523220"/>
            </a:xfrm>
            <a:prstGeom prst="rect">
              <a:avLst/>
            </a:prstGeom>
          </p:spPr>
          <p:txBody>
            <a:bodyPr wrap="square">
              <a:spAutoFit/>
            </a:bodyPr>
            <a:lstStyle/>
            <a:p>
              <a:r>
                <a:rPr lang="zh-CN" altLang="en-US" sz="1400" dirty="0"/>
                <a:t>图</a:t>
              </a:r>
              <a:r>
                <a:rPr lang="zh-CN" altLang="en-US" sz="1400" dirty="0" smtClean="0"/>
                <a:t>3.11</a:t>
              </a:r>
              <a:r>
                <a:rPr lang="en-US" altLang="zh-CN" sz="1400" dirty="0" smtClean="0"/>
                <a:t>: </a:t>
              </a:r>
              <a:r>
                <a:rPr lang="zh-CN" altLang="en-US" sz="1400" dirty="0" smtClean="0"/>
                <a:t>通过</a:t>
              </a:r>
              <a:r>
                <a:rPr lang="zh-CN" altLang="en-US" sz="1400" dirty="0"/>
                <a:t>简单的网格搜索生成的重</a:t>
              </a:r>
              <a:r>
                <a:rPr lang="zh-CN" altLang="en-US" sz="1400" dirty="0" smtClean="0"/>
                <a:t>采样</a:t>
              </a:r>
              <a:r>
                <a:rPr lang="zh-CN" altLang="en-US" sz="1400" dirty="0"/>
                <a:t>O</a:t>
              </a:r>
              <a:r>
                <a:rPr lang="en-US" altLang="zh-CN" sz="1400" dirty="0"/>
                <a:t>K</a:t>
              </a:r>
              <a:r>
                <a:rPr lang="zh-CN" altLang="en-US" sz="1400" dirty="0"/>
                <a:t>C数据</a:t>
              </a:r>
              <a:r>
                <a:rPr lang="en-US" altLang="zh-CN" sz="1400" dirty="0" smtClean="0"/>
                <a:t>K-</a:t>
              </a:r>
              <a:r>
                <a:rPr lang="zh-CN" altLang="en-US" sz="1400" dirty="0" smtClean="0"/>
                <a:t>NN</a:t>
              </a:r>
              <a:r>
                <a:rPr lang="zh-CN" altLang="en-US" sz="1400" dirty="0"/>
                <a:t>分类模型</a:t>
              </a:r>
              <a:r>
                <a:rPr lang="zh-CN" altLang="en-US" sz="1400" dirty="0" smtClean="0"/>
                <a:t>。黑线</a:t>
              </a:r>
              <a:r>
                <a:rPr lang="zh-CN" altLang="en-US" sz="1400" dirty="0"/>
                <a:t>表示10个重采样的平均性能，而其他线表示每个单独重采样的性能</a:t>
              </a:r>
              <a:r>
                <a:rPr lang="zh-CN" altLang="en-US" sz="1400" dirty="0" smtClean="0"/>
                <a:t>。平均</a:t>
              </a:r>
              <a:r>
                <a:rPr lang="zh-CN" altLang="en-US" sz="1400" dirty="0"/>
                <a:t>单个重采样性能值可减少配置文件的变化</a:t>
              </a:r>
            </a:p>
          </p:txBody>
        </p:sp>
      </p:grpSp>
    </p:spTree>
    <p:extLst>
      <p:ext uri="{BB962C8B-B14F-4D97-AF65-F5344CB8AC3E}">
        <p14:creationId xmlns:p14="http://schemas.microsoft.com/office/powerpoint/2010/main" val="1632521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592350" y="647565"/>
            <a:ext cx="6115903" cy="6729048"/>
            <a:chOff x="592350" y="647565"/>
            <a:chExt cx="6115903" cy="672904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6367"/>
            <a:stretch/>
          </p:blipFill>
          <p:spPr>
            <a:xfrm>
              <a:off x="592350" y="955342"/>
              <a:ext cx="6115903" cy="6421271"/>
            </a:xfrm>
            <a:prstGeom prst="rect">
              <a:avLst/>
            </a:prstGeom>
          </p:spPr>
        </p:pic>
        <p:sp>
          <p:nvSpPr>
            <p:cNvPr id="3" name="矩形 2"/>
            <p:cNvSpPr/>
            <p:nvPr/>
          </p:nvSpPr>
          <p:spPr>
            <a:xfrm>
              <a:off x="592350" y="647565"/>
              <a:ext cx="3914854" cy="307777"/>
            </a:xfrm>
            <a:prstGeom prst="rect">
              <a:avLst/>
            </a:prstGeom>
          </p:spPr>
          <p:txBody>
            <a:bodyPr wrap="none">
              <a:spAutoFit/>
            </a:bodyPr>
            <a:lstStyle/>
            <a:p>
              <a:r>
                <a:rPr lang="zh-CN" altLang="en-US" sz="1400" dirty="0"/>
                <a:t>表</a:t>
              </a:r>
              <a:r>
                <a:rPr lang="zh-CN" altLang="en-US" sz="1400" dirty="0" smtClean="0"/>
                <a:t>3.3</a:t>
              </a:r>
              <a:r>
                <a:rPr lang="en-US" altLang="zh-CN" sz="1400" dirty="0" smtClean="0"/>
                <a:t>: </a:t>
              </a:r>
              <a:r>
                <a:rPr lang="zh-CN" altLang="en-US" sz="1400" dirty="0" smtClean="0"/>
                <a:t>随机</a:t>
              </a:r>
              <a:r>
                <a:rPr lang="zh-CN" altLang="en-US" sz="1400" dirty="0"/>
                <a:t>搜索神经网络参数空间的设置和结果</a:t>
              </a:r>
            </a:p>
          </p:txBody>
        </p:sp>
      </p:grpSp>
    </p:spTree>
    <p:extLst>
      <p:ext uri="{BB962C8B-B14F-4D97-AF65-F5344CB8AC3E}">
        <p14:creationId xmlns:p14="http://schemas.microsoft.com/office/powerpoint/2010/main" val="154389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03300" y="664134"/>
            <a:ext cx="10172700" cy="6054165"/>
            <a:chOff x="1003300" y="664134"/>
            <a:chExt cx="10172700" cy="605416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5925"/>
            <a:stretch/>
          </p:blipFill>
          <p:spPr>
            <a:xfrm>
              <a:off x="1003300" y="1187354"/>
              <a:ext cx="10172700" cy="5530945"/>
            </a:xfrm>
            <a:prstGeom prst="rect">
              <a:avLst/>
            </a:prstGeom>
          </p:spPr>
        </p:pic>
        <p:sp>
          <p:nvSpPr>
            <p:cNvPr id="3" name="矩形 2"/>
            <p:cNvSpPr/>
            <p:nvPr/>
          </p:nvSpPr>
          <p:spPr>
            <a:xfrm>
              <a:off x="1057892" y="664134"/>
              <a:ext cx="9696546" cy="523220"/>
            </a:xfrm>
            <a:prstGeom prst="rect">
              <a:avLst/>
            </a:prstGeom>
          </p:spPr>
          <p:txBody>
            <a:bodyPr wrap="square">
              <a:spAutoFit/>
            </a:bodyPr>
            <a:lstStyle/>
            <a:p>
              <a:r>
                <a:rPr lang="zh-CN" altLang="en-US" sz="1400" dirty="0"/>
                <a:t>表</a:t>
              </a:r>
              <a:r>
                <a:rPr lang="zh-CN" altLang="en-US" sz="1400" dirty="0" smtClean="0"/>
                <a:t>3.4</a:t>
              </a:r>
              <a:r>
                <a:rPr lang="en-US" altLang="zh-CN" sz="1400" dirty="0" smtClean="0"/>
                <a:t>: </a:t>
              </a:r>
              <a:r>
                <a:rPr lang="zh-CN" altLang="en-US" sz="1400" dirty="0" smtClean="0"/>
                <a:t>用于</a:t>
              </a:r>
              <a:r>
                <a:rPr lang="zh-CN" altLang="en-US" sz="1400" dirty="0"/>
                <a:t>预测OkCupid数据的两个模型的匹配重采样结果。 ROC度量标准用于调整每个模型。 由于每个模型使用相同的重采样集，我们可以正式比较模型之间的性能</a:t>
              </a:r>
            </a:p>
          </p:txBody>
        </p:sp>
      </p:grpSp>
    </p:spTree>
    <p:extLst>
      <p:ext uri="{BB962C8B-B14F-4D97-AF65-F5344CB8AC3E}">
        <p14:creationId xmlns:p14="http://schemas.microsoft.com/office/powerpoint/2010/main" val="18450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997044" y="-1237341"/>
            <a:ext cx="5990095" cy="6834608"/>
            <a:chOff x="997044" y="-1237341"/>
            <a:chExt cx="5990095" cy="683460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112"/>
            <a:stretch/>
          </p:blipFill>
          <p:spPr>
            <a:xfrm>
              <a:off x="997044" y="-1237341"/>
              <a:ext cx="5990095" cy="6095944"/>
            </a:xfrm>
            <a:prstGeom prst="rect">
              <a:avLst/>
            </a:prstGeom>
          </p:spPr>
        </p:pic>
        <p:sp>
          <p:nvSpPr>
            <p:cNvPr id="3" name="矩形 2"/>
            <p:cNvSpPr/>
            <p:nvPr/>
          </p:nvSpPr>
          <p:spPr>
            <a:xfrm>
              <a:off x="1423916" y="4858603"/>
              <a:ext cx="5359021" cy="738664"/>
            </a:xfrm>
            <a:prstGeom prst="rect">
              <a:avLst/>
            </a:prstGeom>
          </p:spPr>
          <p:txBody>
            <a:bodyPr wrap="square">
              <a:spAutoFit/>
            </a:bodyPr>
            <a:lstStyle/>
            <a:p>
              <a:r>
                <a:rPr lang="zh-CN" altLang="en-US" sz="1400" dirty="0"/>
                <a:t>图</a:t>
              </a:r>
              <a:r>
                <a:rPr lang="zh-CN" altLang="en-US" sz="1400" dirty="0" smtClean="0"/>
                <a:t>4.1</a:t>
              </a:r>
              <a:r>
                <a:rPr lang="en-US" altLang="zh-CN" sz="1400" dirty="0" smtClean="0"/>
                <a:t>: </a:t>
              </a:r>
              <a:r>
                <a:rPr lang="zh-CN" altLang="en-US" sz="1400" dirty="0" smtClean="0"/>
                <a:t>芝加哥</a:t>
              </a:r>
              <a:r>
                <a:rPr lang="zh-CN" altLang="en-US" sz="1400" dirty="0"/>
                <a:t>交通局'L'地图。 在这个例子中，我们很有意思地预测芝加哥环路的克拉克/湖站的乘客量。 </a:t>
              </a:r>
              <a:endParaRPr lang="en-US" altLang="zh-CN" sz="1400" dirty="0" smtClean="0"/>
            </a:p>
            <a:p>
              <a:r>
                <a:rPr lang="zh-CN" altLang="en-US" sz="1400" dirty="0" smtClean="0"/>
                <a:t>（</a:t>
              </a:r>
              <a:r>
                <a:rPr lang="zh-CN" altLang="en-US" sz="1400" dirty="0"/>
                <a:t>来源：Wikimedia Commons，知识共享许可）</a:t>
              </a:r>
            </a:p>
          </p:txBody>
        </p:sp>
      </p:grpSp>
    </p:spTree>
    <p:extLst>
      <p:ext uri="{BB962C8B-B14F-4D97-AF65-F5344CB8AC3E}">
        <p14:creationId xmlns:p14="http://schemas.microsoft.com/office/powerpoint/2010/main" val="81939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84116" y="442036"/>
            <a:ext cx="9791700" cy="2974510"/>
            <a:chOff x="484116" y="442036"/>
            <a:chExt cx="9791700" cy="297451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33899"/>
            <a:stretch/>
          </p:blipFill>
          <p:spPr>
            <a:xfrm>
              <a:off x="484116" y="442036"/>
              <a:ext cx="9791700" cy="2451290"/>
            </a:xfrm>
            <a:prstGeom prst="rect">
              <a:avLst/>
            </a:prstGeom>
          </p:spPr>
        </p:pic>
        <p:sp>
          <p:nvSpPr>
            <p:cNvPr id="3" name="矩形 2"/>
            <p:cNvSpPr/>
            <p:nvPr/>
          </p:nvSpPr>
          <p:spPr>
            <a:xfrm>
              <a:off x="1355677" y="2893326"/>
              <a:ext cx="8061278" cy="523220"/>
            </a:xfrm>
            <a:prstGeom prst="rect">
              <a:avLst/>
            </a:prstGeom>
          </p:spPr>
          <p:txBody>
            <a:bodyPr wrap="square">
              <a:spAutoFit/>
            </a:bodyPr>
            <a:lstStyle/>
            <a:p>
              <a:r>
                <a:rPr lang="zh-CN" altLang="en-US" sz="1400" dirty="0"/>
                <a:t>图</a:t>
              </a:r>
              <a:r>
                <a:rPr lang="zh-CN" altLang="en-US" sz="1400" dirty="0" smtClean="0"/>
                <a:t>4.2</a:t>
              </a:r>
              <a:r>
                <a:rPr lang="en-US" altLang="zh-CN" sz="1400" dirty="0" smtClean="0"/>
                <a:t>: </a:t>
              </a:r>
              <a:r>
                <a:rPr lang="zh-CN" altLang="en-US" sz="1400" dirty="0" smtClean="0"/>
                <a:t>2001</a:t>
              </a:r>
              <a:r>
                <a:rPr lang="zh-CN" altLang="en-US" sz="1400" dirty="0"/>
                <a:t>年至2016年克拉克/湖站每日乘客量的盒须图。蓝色区域为方框，代表中间50</a:t>
              </a:r>
              <a:r>
                <a:rPr lang="zh-CN" altLang="en-US" sz="1400" dirty="0" smtClean="0"/>
                <a:t>％的</a:t>
              </a:r>
              <a:r>
                <a:rPr lang="zh-CN" altLang="en-US" sz="1400" dirty="0"/>
                <a:t>数据</a:t>
              </a:r>
              <a:r>
                <a:rPr lang="zh-CN" altLang="en-US" sz="1400" dirty="0" smtClean="0"/>
                <a:t>。晶</a:t>
              </a:r>
              <a:r>
                <a:rPr lang="zh-CN" altLang="en-US" sz="1400" dirty="0"/>
                <a:t>须从盒子延伸并指示下部和上部的区域25</a:t>
              </a:r>
              <a:r>
                <a:rPr lang="zh-CN" altLang="en-US" sz="1400" dirty="0" smtClean="0"/>
                <a:t>％的</a:t>
              </a:r>
              <a:r>
                <a:rPr lang="zh-CN" altLang="en-US" sz="1400" dirty="0"/>
                <a:t>数据</a:t>
              </a:r>
            </a:p>
          </p:txBody>
        </p:sp>
      </p:grpSp>
    </p:spTree>
    <p:extLst>
      <p:ext uri="{BB962C8B-B14F-4D97-AF65-F5344CB8AC3E}">
        <p14:creationId xmlns:p14="http://schemas.microsoft.com/office/powerpoint/2010/main" val="626024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736600" y="-1064525"/>
            <a:ext cx="8885486" cy="5938461"/>
            <a:chOff x="736600" y="-1064525"/>
            <a:chExt cx="8885486" cy="593846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4179"/>
            <a:stretch/>
          </p:blipFill>
          <p:spPr>
            <a:xfrm>
              <a:off x="736600" y="-1064525"/>
              <a:ext cx="8885486" cy="5199797"/>
            </a:xfrm>
            <a:prstGeom prst="rect">
              <a:avLst/>
            </a:prstGeom>
          </p:spPr>
        </p:pic>
        <p:sp>
          <p:nvSpPr>
            <p:cNvPr id="3" name="矩形 2"/>
            <p:cNvSpPr/>
            <p:nvPr/>
          </p:nvSpPr>
          <p:spPr>
            <a:xfrm>
              <a:off x="1601338" y="4135272"/>
              <a:ext cx="7092286" cy="738664"/>
            </a:xfrm>
            <a:prstGeom prst="rect">
              <a:avLst/>
            </a:prstGeom>
          </p:spPr>
          <p:txBody>
            <a:bodyPr wrap="square">
              <a:spAutoFit/>
            </a:bodyPr>
            <a:lstStyle/>
            <a:p>
              <a:r>
                <a:rPr lang="zh-CN" altLang="en-US" sz="1400" dirty="0"/>
                <a:t>图</a:t>
              </a:r>
              <a:r>
                <a:rPr lang="zh-CN" altLang="en-US" sz="1400" dirty="0" smtClean="0"/>
                <a:t>4.3</a:t>
              </a:r>
              <a:r>
                <a:rPr lang="en-US" altLang="zh-CN" sz="1400" dirty="0" smtClean="0"/>
                <a:t>: </a:t>
              </a:r>
              <a:r>
                <a:rPr lang="zh-CN" altLang="en-US" sz="1400" dirty="0" smtClean="0"/>
                <a:t>2001</a:t>
              </a:r>
              <a:r>
                <a:rPr lang="zh-CN" altLang="en-US" sz="1400" dirty="0"/>
                <a:t>年至2016年Clark / Lake站的每日乘客量</a:t>
              </a:r>
              <a:r>
                <a:rPr lang="zh-CN" altLang="en-US" sz="1400" dirty="0" smtClean="0"/>
                <a:t>分布。直</a:t>
              </a:r>
              <a:r>
                <a:rPr lang="zh-CN" altLang="en-US" sz="1400" dirty="0"/>
                <a:t>方</a:t>
              </a:r>
              <a:r>
                <a:rPr lang="zh-CN" altLang="en-US" sz="1400" dirty="0" smtClean="0"/>
                <a:t>图</a:t>
              </a:r>
              <a:r>
                <a:rPr lang="en-US" altLang="zh-CN" sz="1400" dirty="0" smtClean="0"/>
                <a:t>(</a:t>
              </a:r>
              <a:r>
                <a:rPr lang="zh-CN" altLang="en-US" sz="1400" dirty="0" smtClean="0"/>
                <a:t>a</a:t>
              </a:r>
              <a:r>
                <a:rPr lang="en-US" altLang="zh-CN" sz="1400" dirty="0" smtClean="0"/>
                <a:t>)</a:t>
              </a:r>
              <a:r>
                <a:rPr lang="zh-CN" altLang="en-US" sz="1400" dirty="0" smtClean="0"/>
                <a:t>让</a:t>
              </a:r>
              <a:r>
                <a:rPr lang="zh-CN" altLang="en-US" sz="1400" dirty="0"/>
                <a:t>我们看到乘客分布中有两个峰值或模式，表明可能有两种影响乘客的机制</a:t>
              </a:r>
              <a:r>
                <a:rPr lang="zh-CN" altLang="en-US" sz="1400" dirty="0" smtClean="0"/>
                <a:t>。方框图</a:t>
              </a:r>
              <a:r>
                <a:rPr lang="en-US" altLang="zh-CN" sz="1400" dirty="0" smtClean="0"/>
                <a:t>(</a:t>
              </a:r>
              <a:r>
                <a:rPr lang="zh-CN" altLang="en-US" sz="1400" dirty="0" smtClean="0"/>
                <a:t>b</a:t>
              </a:r>
              <a:r>
                <a:rPr lang="en-US" altLang="zh-CN" sz="1400" dirty="0" smtClean="0"/>
                <a:t>)</a:t>
              </a:r>
              <a:r>
                <a:rPr lang="zh-CN" altLang="en-US" sz="1400" dirty="0" smtClean="0"/>
                <a:t>无法</a:t>
              </a:r>
              <a:r>
                <a:rPr lang="zh-CN" altLang="en-US" sz="1400" dirty="0"/>
                <a:t>在数据中看到多个峰值</a:t>
              </a:r>
              <a:r>
                <a:rPr lang="zh-CN" altLang="en-US" sz="1400" dirty="0" smtClean="0"/>
                <a:t>。然而</a:t>
              </a:r>
              <a:r>
                <a:rPr lang="zh-CN" altLang="en-US" sz="1400" dirty="0"/>
                <a:t>，小提琴</a:t>
              </a:r>
              <a:r>
                <a:rPr lang="zh-CN" altLang="en-US" sz="1400" dirty="0" smtClean="0"/>
                <a:t>图</a:t>
              </a:r>
              <a:r>
                <a:rPr lang="en-US" altLang="zh-CN" sz="1400" dirty="0" smtClean="0"/>
                <a:t>(</a:t>
              </a:r>
              <a:r>
                <a:rPr lang="zh-CN" altLang="en-US" sz="1400" dirty="0" smtClean="0"/>
                <a:t>c</a:t>
              </a:r>
              <a:r>
                <a:rPr lang="en-US" altLang="zh-CN" sz="1400" dirty="0" smtClean="0"/>
                <a:t>)</a:t>
              </a:r>
              <a:r>
                <a:rPr lang="zh-CN" altLang="en-US" sz="1400" dirty="0" smtClean="0"/>
                <a:t>提供</a:t>
              </a:r>
              <a:r>
                <a:rPr lang="zh-CN" altLang="en-US" sz="1400" dirty="0"/>
                <a:t>了一种紧凑的可视化，可识别分布的细微差别</a:t>
              </a:r>
            </a:p>
          </p:txBody>
        </p:sp>
      </p:grpSp>
    </p:spTree>
    <p:extLst>
      <p:ext uri="{BB962C8B-B14F-4D97-AF65-F5344CB8AC3E}">
        <p14:creationId xmlns:p14="http://schemas.microsoft.com/office/powerpoint/2010/main" val="1069973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435100" y="800100"/>
            <a:ext cx="9321800" cy="4834915"/>
            <a:chOff x="1435100" y="800100"/>
            <a:chExt cx="9321800" cy="483491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4862"/>
            <a:stretch/>
          </p:blipFill>
          <p:spPr>
            <a:xfrm>
              <a:off x="1435100" y="800100"/>
              <a:ext cx="9321800" cy="4465583"/>
            </a:xfrm>
            <a:prstGeom prst="rect">
              <a:avLst/>
            </a:prstGeom>
          </p:spPr>
        </p:pic>
        <p:sp>
          <p:nvSpPr>
            <p:cNvPr id="3" name="矩形 2"/>
            <p:cNvSpPr/>
            <p:nvPr/>
          </p:nvSpPr>
          <p:spPr>
            <a:xfrm>
              <a:off x="3142594" y="5265683"/>
              <a:ext cx="7057696" cy="369332"/>
            </a:xfrm>
            <a:prstGeom prst="rect">
              <a:avLst/>
            </a:prstGeom>
          </p:spPr>
          <p:txBody>
            <a:bodyPr wrap="square">
              <a:spAutoFit/>
            </a:bodyPr>
            <a:lstStyle/>
            <a:p>
              <a:r>
                <a:rPr lang="zh-CN" altLang="en-US" dirty="0" smtClean="0"/>
                <a:t>图1.5</a:t>
              </a:r>
              <a:r>
                <a:rPr lang="en-US" altLang="zh-CN" dirty="0" smtClean="0"/>
                <a:t>: </a:t>
              </a:r>
              <a:r>
                <a:rPr lang="zh-CN" altLang="en-US" dirty="0" smtClean="0"/>
                <a:t>模拟数据集和模型训练3点移动平均值</a:t>
              </a:r>
              <a:r>
                <a:rPr lang="en-US" altLang="zh-CN" dirty="0" smtClean="0"/>
                <a:t>(</a:t>
              </a:r>
              <a:r>
                <a:rPr lang="zh-CN" altLang="en-US" dirty="0" smtClean="0"/>
                <a:t>绿色</a:t>
              </a:r>
              <a:r>
                <a:rPr lang="en-US" altLang="zh-CN" dirty="0" smtClean="0"/>
                <a:t>)</a:t>
              </a:r>
              <a:r>
                <a:rPr lang="zh-CN" altLang="en-US" dirty="0" smtClean="0"/>
                <a:t>和二次回归</a:t>
              </a:r>
              <a:r>
                <a:rPr lang="en-US" altLang="zh-CN" dirty="0" smtClean="0"/>
                <a:t>(</a:t>
              </a:r>
              <a:r>
                <a:rPr lang="zh-CN" altLang="en-US" dirty="0" smtClean="0"/>
                <a:t>紫色</a:t>
              </a:r>
              <a:r>
                <a:rPr lang="en-US" altLang="zh-CN" dirty="0" smtClean="0"/>
                <a:t>)</a:t>
              </a:r>
              <a:endParaRPr lang="zh-CN" altLang="en-US" dirty="0"/>
            </a:p>
          </p:txBody>
        </p:sp>
      </p:grpSp>
    </p:spTree>
    <p:extLst>
      <p:ext uri="{BB962C8B-B14F-4D97-AF65-F5344CB8AC3E}">
        <p14:creationId xmlns:p14="http://schemas.microsoft.com/office/powerpoint/2010/main" val="254726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79500" y="228600"/>
            <a:ext cx="10033000" cy="6097840"/>
            <a:chOff x="1079500" y="228600"/>
            <a:chExt cx="10033000" cy="609784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362"/>
            <a:stretch/>
          </p:blipFill>
          <p:spPr>
            <a:xfrm>
              <a:off x="1079500" y="228600"/>
              <a:ext cx="10033000" cy="5790063"/>
            </a:xfrm>
            <a:prstGeom prst="rect">
              <a:avLst/>
            </a:prstGeom>
          </p:spPr>
        </p:pic>
        <p:sp>
          <p:nvSpPr>
            <p:cNvPr id="3" name="矩形 2"/>
            <p:cNvSpPr/>
            <p:nvPr/>
          </p:nvSpPr>
          <p:spPr>
            <a:xfrm>
              <a:off x="2815988" y="6018663"/>
              <a:ext cx="7160526" cy="307777"/>
            </a:xfrm>
            <a:prstGeom prst="rect">
              <a:avLst/>
            </a:prstGeom>
          </p:spPr>
          <p:txBody>
            <a:bodyPr wrap="square">
              <a:spAutoFit/>
            </a:bodyPr>
            <a:lstStyle/>
            <a:p>
              <a:r>
                <a:rPr lang="zh-CN" altLang="en-US" sz="1400" dirty="0"/>
                <a:t>图</a:t>
              </a:r>
              <a:r>
                <a:rPr lang="zh-CN" altLang="en-US" sz="1400" dirty="0" smtClean="0"/>
                <a:t>4.4</a:t>
              </a:r>
              <a:r>
                <a:rPr lang="en-US" altLang="zh-CN" sz="1400" dirty="0" smtClean="0"/>
                <a:t>: </a:t>
              </a:r>
              <a:r>
                <a:rPr lang="zh-CN" altLang="en-US" sz="1400" dirty="0" smtClean="0"/>
                <a:t>2016</a:t>
              </a:r>
              <a:r>
                <a:rPr lang="zh-CN" altLang="en-US" sz="1400" dirty="0"/>
                <a:t>年除Clark / Lake以外所有车站的平日乘客分布情况</a:t>
              </a:r>
            </a:p>
          </p:txBody>
        </p:sp>
      </p:grpSp>
    </p:spTree>
    <p:extLst>
      <p:ext uri="{BB962C8B-B14F-4D97-AF65-F5344CB8AC3E}">
        <p14:creationId xmlns:p14="http://schemas.microsoft.com/office/powerpoint/2010/main" val="914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825767" y="-887105"/>
            <a:ext cx="7711528" cy="6432701"/>
            <a:chOff x="1825767" y="-887105"/>
            <a:chExt cx="7711528" cy="643270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831"/>
            <a:stretch/>
          </p:blipFill>
          <p:spPr>
            <a:xfrm>
              <a:off x="1825767" y="-887105"/>
              <a:ext cx="7711528" cy="5909481"/>
            </a:xfrm>
            <a:prstGeom prst="rect">
              <a:avLst/>
            </a:prstGeom>
          </p:spPr>
        </p:pic>
        <p:sp>
          <p:nvSpPr>
            <p:cNvPr id="3" name="矩形 2"/>
            <p:cNvSpPr/>
            <p:nvPr/>
          </p:nvSpPr>
          <p:spPr>
            <a:xfrm>
              <a:off x="2633530" y="5022376"/>
              <a:ext cx="6524117" cy="523220"/>
            </a:xfrm>
            <a:prstGeom prst="rect">
              <a:avLst/>
            </a:prstGeom>
          </p:spPr>
          <p:txBody>
            <a:bodyPr wrap="square">
              <a:spAutoFit/>
            </a:bodyPr>
            <a:lstStyle/>
            <a:p>
              <a:r>
                <a:rPr lang="zh-CN" altLang="en-US" sz="1400" dirty="0"/>
                <a:t>图</a:t>
              </a:r>
              <a:r>
                <a:rPr lang="zh-CN" altLang="en-US" sz="1400" dirty="0" smtClean="0"/>
                <a:t>4.5</a:t>
              </a:r>
              <a:r>
                <a:rPr lang="en-US" altLang="zh-CN" sz="1400" dirty="0" smtClean="0"/>
                <a:t>: </a:t>
              </a:r>
              <a:r>
                <a:rPr lang="zh-CN" altLang="en-US" sz="1400" dirty="0" smtClean="0"/>
                <a:t>2001</a:t>
              </a:r>
              <a:r>
                <a:rPr lang="zh-CN" altLang="en-US" sz="1400" dirty="0"/>
                <a:t>年至2016年克拉克/湖泊站的每日乘客量分布在工作日和周末进行着色和刻划</a:t>
              </a:r>
              <a:r>
                <a:rPr lang="zh-CN" altLang="en-US" sz="1400" dirty="0" smtClean="0"/>
                <a:t>。请</a:t>
              </a:r>
              <a:r>
                <a:rPr lang="zh-CN" altLang="en-US" sz="1400" dirty="0"/>
                <a:t>注意，每个面板的y轴计数在工作日数据中处于不同的比例和长左尾</a:t>
              </a:r>
            </a:p>
          </p:txBody>
        </p:sp>
      </p:grpSp>
    </p:spTree>
    <p:extLst>
      <p:ext uri="{BB962C8B-B14F-4D97-AF65-F5344CB8AC3E}">
        <p14:creationId xmlns:p14="http://schemas.microsoft.com/office/powerpoint/2010/main" val="1188927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1024909" y="0"/>
            <a:ext cx="10033000" cy="5105948"/>
            <a:chOff x="1024909" y="0"/>
            <a:chExt cx="10033000" cy="5105948"/>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30388"/>
            <a:stretch/>
          </p:blipFill>
          <p:spPr>
            <a:xfrm>
              <a:off x="1024909" y="0"/>
              <a:ext cx="10033000" cy="4367284"/>
            </a:xfrm>
            <a:prstGeom prst="rect">
              <a:avLst/>
            </a:prstGeom>
          </p:spPr>
        </p:pic>
        <p:sp>
          <p:nvSpPr>
            <p:cNvPr id="6" name="矩形 5"/>
            <p:cNvSpPr/>
            <p:nvPr/>
          </p:nvSpPr>
          <p:spPr>
            <a:xfrm>
              <a:off x="2106303" y="4367284"/>
              <a:ext cx="8129517" cy="738664"/>
            </a:xfrm>
            <a:prstGeom prst="rect">
              <a:avLst/>
            </a:prstGeom>
          </p:spPr>
          <p:txBody>
            <a:bodyPr wrap="square">
              <a:spAutoFit/>
            </a:bodyPr>
            <a:lstStyle/>
            <a:p>
              <a:r>
                <a:rPr lang="zh-CN" altLang="en-US" sz="1400" dirty="0"/>
                <a:t>图</a:t>
              </a:r>
              <a:r>
                <a:rPr lang="zh-CN" altLang="en-US" sz="1400" dirty="0" smtClean="0"/>
                <a:t>4.6</a:t>
              </a:r>
              <a:r>
                <a:rPr lang="en-US" altLang="zh-CN" sz="1400" dirty="0" smtClean="0"/>
                <a:t>: </a:t>
              </a:r>
              <a:r>
                <a:rPr lang="zh-CN" altLang="en-US" sz="1400" dirty="0" smtClean="0"/>
                <a:t>克拉克</a:t>
              </a:r>
              <a:r>
                <a:rPr lang="zh-CN" altLang="en-US" sz="1400" dirty="0"/>
                <a:t>/湖站14天滞后乘客的分散图和同一站的当前乘客量</a:t>
              </a:r>
              <a:r>
                <a:rPr lang="zh-CN" altLang="en-US" sz="1400" dirty="0" smtClean="0"/>
                <a:t>。这个</a:t>
              </a:r>
              <a:r>
                <a:rPr lang="zh-CN" altLang="en-US" sz="1400" dirty="0"/>
                <a:t>简单的图允许我们看到关于滞后数据和当前数据之间关系的几个重要</a:t>
              </a:r>
              <a:r>
                <a:rPr lang="zh-CN" altLang="en-US" sz="1400" dirty="0" smtClean="0"/>
                <a:t>特征</a:t>
              </a:r>
              <a:r>
                <a:rPr lang="en-US" altLang="zh-CN" sz="1400" dirty="0" smtClean="0"/>
                <a:t>: </a:t>
              </a:r>
              <a:r>
                <a:rPr lang="zh-CN" altLang="en-US" sz="1400" dirty="0" smtClean="0"/>
                <a:t>存在</a:t>
              </a:r>
              <a:r>
                <a:rPr lang="zh-CN" altLang="en-US" sz="1400" dirty="0"/>
                <a:t>强烈的线性关系，有两个不同的</a:t>
              </a:r>
              <a:r>
                <a:rPr lang="zh-CN" altLang="en-US" sz="1400" dirty="0" smtClean="0"/>
                <a:t>组</a:t>
              </a:r>
              <a:r>
                <a:rPr lang="en-US" altLang="zh-CN" sz="1400" dirty="0" smtClean="0"/>
                <a:t>(</a:t>
              </a:r>
              <a:r>
                <a:rPr lang="zh-CN" altLang="en-US" sz="1400" dirty="0" smtClean="0"/>
                <a:t>由于</a:t>
              </a:r>
              <a:r>
                <a:rPr lang="zh-CN" altLang="en-US" sz="1400" dirty="0"/>
                <a:t>部分</a:t>
              </a:r>
              <a:r>
                <a:rPr lang="zh-CN" altLang="en-US" sz="1400" dirty="0" smtClean="0"/>
                <a:t>星期</a:t>
              </a:r>
              <a:r>
                <a:rPr lang="en-US" altLang="zh-CN" sz="1400" dirty="0" smtClean="0"/>
                <a:t>)</a:t>
              </a:r>
              <a:r>
                <a:rPr lang="zh-CN" altLang="en-US" sz="1400" dirty="0" smtClean="0"/>
                <a:t>，</a:t>
              </a:r>
              <a:r>
                <a:rPr lang="zh-CN" altLang="en-US" sz="1400" dirty="0"/>
                <a:t>并且有一些天 不符合整体模式的对</a:t>
              </a:r>
            </a:p>
          </p:txBody>
        </p:sp>
      </p:grpSp>
    </p:spTree>
    <p:extLst>
      <p:ext uri="{BB962C8B-B14F-4D97-AF65-F5344CB8AC3E}">
        <p14:creationId xmlns:p14="http://schemas.microsoft.com/office/powerpoint/2010/main" val="261328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645046" y="222724"/>
            <a:ext cx="9715500" cy="5060644"/>
            <a:chOff x="645046" y="222724"/>
            <a:chExt cx="9715500" cy="506064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1406"/>
            <a:stretch/>
          </p:blipFill>
          <p:spPr>
            <a:xfrm>
              <a:off x="645046" y="222724"/>
              <a:ext cx="9715500" cy="4321980"/>
            </a:xfrm>
            <a:prstGeom prst="rect">
              <a:avLst/>
            </a:prstGeom>
          </p:spPr>
        </p:pic>
        <p:sp>
          <p:nvSpPr>
            <p:cNvPr id="4" name="矩形 3"/>
            <p:cNvSpPr/>
            <p:nvPr/>
          </p:nvSpPr>
          <p:spPr>
            <a:xfrm>
              <a:off x="1683224" y="4544704"/>
              <a:ext cx="8033982" cy="738664"/>
            </a:xfrm>
            <a:prstGeom prst="rect">
              <a:avLst/>
            </a:prstGeom>
          </p:spPr>
          <p:txBody>
            <a:bodyPr wrap="square">
              <a:spAutoFit/>
            </a:bodyPr>
            <a:lstStyle/>
            <a:p>
              <a:r>
                <a:rPr lang="zh-CN" altLang="en-US" sz="1400" dirty="0"/>
                <a:t>图</a:t>
              </a:r>
              <a:r>
                <a:rPr lang="zh-CN" altLang="en-US" sz="1400" dirty="0" smtClean="0"/>
                <a:t>4.7</a:t>
              </a:r>
              <a:r>
                <a:rPr lang="en-US" altLang="zh-CN" sz="1400" dirty="0" smtClean="0"/>
                <a:t>: </a:t>
              </a:r>
              <a:r>
                <a:rPr lang="zh-CN" altLang="en-US" sz="1400" dirty="0" smtClean="0"/>
                <a:t>2001</a:t>
              </a:r>
              <a:r>
                <a:rPr lang="zh-CN" altLang="en-US" sz="1400" dirty="0"/>
                <a:t>年至2016年的乘客热图，工作日在克拉克/湖站的乘坐次数少于10,000次</a:t>
              </a:r>
              <a:r>
                <a:rPr lang="zh-CN" altLang="en-US" sz="1400" dirty="0" smtClean="0"/>
                <a:t>。这种</a:t>
              </a:r>
              <a:r>
                <a:rPr lang="zh-CN" altLang="en-US" sz="1400" dirty="0"/>
                <a:t>可视化表明，工作日的低乘客量的不同模式发生在美国主要假日期间和周围</a:t>
              </a:r>
              <a:r>
                <a:rPr lang="zh-CN" altLang="en-US" sz="1400" dirty="0" smtClean="0"/>
                <a:t>。包括</a:t>
              </a:r>
              <a:r>
                <a:rPr lang="zh-CN" altLang="en-US" sz="1400" dirty="0"/>
                <a:t>工作日假期的功能将有助于模型具有更好的预测性能</a:t>
              </a:r>
            </a:p>
          </p:txBody>
        </p:sp>
      </p:grpSp>
    </p:spTree>
    <p:extLst>
      <p:ext uri="{BB962C8B-B14F-4D97-AF65-F5344CB8AC3E}">
        <p14:creationId xmlns:p14="http://schemas.microsoft.com/office/powerpoint/2010/main" val="2116775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494809" y="-1569492"/>
            <a:ext cx="5422432" cy="7256452"/>
            <a:chOff x="1494809" y="-1569492"/>
            <a:chExt cx="5422432" cy="725645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244"/>
            <a:stretch/>
          </p:blipFill>
          <p:spPr>
            <a:xfrm>
              <a:off x="1494809" y="-1569492"/>
              <a:ext cx="5422432" cy="6086901"/>
            </a:xfrm>
            <a:prstGeom prst="rect">
              <a:avLst/>
            </a:prstGeom>
          </p:spPr>
        </p:pic>
        <p:sp>
          <p:nvSpPr>
            <p:cNvPr id="3" name="矩形 2"/>
            <p:cNvSpPr/>
            <p:nvPr/>
          </p:nvSpPr>
          <p:spPr>
            <a:xfrm>
              <a:off x="2161136" y="4517409"/>
              <a:ext cx="4226016" cy="1169551"/>
            </a:xfrm>
            <a:prstGeom prst="rect">
              <a:avLst/>
            </a:prstGeom>
          </p:spPr>
          <p:txBody>
            <a:bodyPr wrap="square">
              <a:spAutoFit/>
            </a:bodyPr>
            <a:lstStyle/>
            <a:p>
              <a:r>
                <a:rPr lang="zh-CN" altLang="en-US" sz="1400" dirty="0"/>
                <a:t>图</a:t>
              </a:r>
              <a:r>
                <a:rPr lang="zh-CN" altLang="en-US" sz="1400" dirty="0" smtClean="0"/>
                <a:t>4.7</a:t>
              </a:r>
              <a:r>
                <a:rPr lang="en-US" altLang="zh-CN" sz="1400" dirty="0" smtClean="0"/>
                <a:t>: </a:t>
              </a:r>
              <a:r>
                <a:rPr lang="zh-CN" altLang="en-US" sz="1400" dirty="0" smtClean="0"/>
                <a:t>2001</a:t>
              </a:r>
              <a:r>
                <a:rPr lang="zh-CN" altLang="en-US" sz="1400" dirty="0"/>
                <a:t>年至2016年的乘客热图，工作日在克拉克/湖站的乘坐次数少于10,000次</a:t>
              </a:r>
              <a:r>
                <a:rPr lang="zh-CN" altLang="en-US" sz="1400" dirty="0" smtClean="0"/>
                <a:t>。这种</a:t>
              </a:r>
              <a:r>
                <a:rPr lang="zh-CN" altLang="en-US" sz="1400" dirty="0"/>
                <a:t>可视化表明，工作日的低乘客量的不同模式发生在美国主要假日期间和周围</a:t>
              </a:r>
              <a:r>
                <a:rPr lang="zh-CN" altLang="en-US" sz="1400" dirty="0" smtClean="0"/>
                <a:t>。包括</a:t>
              </a:r>
              <a:r>
                <a:rPr lang="zh-CN" altLang="en-US" sz="1400" dirty="0"/>
                <a:t>工作日假期的功能将有助于模型具有更好的预测性能</a:t>
              </a:r>
            </a:p>
          </p:txBody>
        </p:sp>
      </p:grpSp>
    </p:spTree>
    <p:extLst>
      <p:ext uri="{BB962C8B-B14F-4D97-AF65-F5344CB8AC3E}">
        <p14:creationId xmlns:p14="http://schemas.microsoft.com/office/powerpoint/2010/main" val="1427833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770151" y="238267"/>
            <a:ext cx="9410700" cy="4870601"/>
            <a:chOff x="770151" y="238267"/>
            <a:chExt cx="9410700" cy="487060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1846"/>
            <a:stretch/>
          </p:blipFill>
          <p:spPr>
            <a:xfrm>
              <a:off x="770151" y="238267"/>
              <a:ext cx="9410700" cy="4347381"/>
            </a:xfrm>
            <a:prstGeom prst="rect">
              <a:avLst/>
            </a:prstGeom>
          </p:spPr>
        </p:pic>
        <p:sp>
          <p:nvSpPr>
            <p:cNvPr id="3" name="矩形 2"/>
            <p:cNvSpPr/>
            <p:nvPr/>
          </p:nvSpPr>
          <p:spPr>
            <a:xfrm>
              <a:off x="1737815" y="4585648"/>
              <a:ext cx="7952096" cy="523220"/>
            </a:xfrm>
            <a:prstGeom prst="rect">
              <a:avLst/>
            </a:prstGeom>
          </p:spPr>
          <p:txBody>
            <a:bodyPr wrap="square">
              <a:spAutoFit/>
            </a:bodyPr>
            <a:lstStyle/>
            <a:p>
              <a:r>
                <a:rPr lang="zh-CN" altLang="en-US" sz="1400" dirty="0"/>
                <a:t>图</a:t>
              </a:r>
              <a:r>
                <a:rPr lang="zh-CN" altLang="en-US" sz="1400" dirty="0" smtClean="0"/>
                <a:t>4.8</a:t>
              </a:r>
              <a:r>
                <a:rPr lang="en-US" altLang="zh-CN" sz="1400" dirty="0" smtClean="0"/>
                <a:t>: </a:t>
              </a:r>
              <a:r>
                <a:rPr lang="zh-CN" altLang="en-US" sz="1400" dirty="0" smtClean="0"/>
                <a:t>Clark </a:t>
              </a:r>
              <a:r>
                <a:rPr lang="zh-CN" altLang="en-US" sz="1400" dirty="0"/>
                <a:t>/ Lake站的每日乘客量与每日乘客量相比有两周的滞后时间，美国常见的假期被排除在外，并且在本周的部分时间内有所不同</a:t>
              </a:r>
              <a:r>
                <a:rPr lang="zh-CN" altLang="en-US" sz="1400" dirty="0" smtClean="0"/>
                <a:t>。识别</a:t>
              </a:r>
              <a:r>
                <a:rPr lang="zh-CN" altLang="en-US" sz="1400" dirty="0"/>
                <a:t>假期有助于解释远离整体关系的日对</a:t>
              </a:r>
            </a:p>
          </p:txBody>
        </p:sp>
      </p:grpSp>
    </p:spTree>
    <p:extLst>
      <p:ext uri="{BB962C8B-B14F-4D97-AF65-F5344CB8AC3E}">
        <p14:creationId xmlns:p14="http://schemas.microsoft.com/office/powerpoint/2010/main" val="1608203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77231" y="-95534"/>
            <a:ext cx="7788584" cy="5949187"/>
            <a:chOff x="886915" y="-518614"/>
            <a:chExt cx="7788584" cy="594918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7165"/>
            <a:stretch/>
          </p:blipFill>
          <p:spPr>
            <a:xfrm>
              <a:off x="886915" y="-518614"/>
              <a:ext cx="7788584" cy="4995080"/>
            </a:xfrm>
            <a:prstGeom prst="rect">
              <a:avLst/>
            </a:prstGeom>
          </p:spPr>
        </p:pic>
        <p:sp>
          <p:nvSpPr>
            <p:cNvPr id="3" name="矩形 2"/>
            <p:cNvSpPr/>
            <p:nvPr/>
          </p:nvSpPr>
          <p:spPr>
            <a:xfrm>
              <a:off x="886915" y="4476466"/>
              <a:ext cx="6810422" cy="954107"/>
            </a:xfrm>
            <a:prstGeom prst="rect">
              <a:avLst/>
            </a:prstGeom>
          </p:spPr>
          <p:txBody>
            <a:bodyPr wrap="square">
              <a:spAutoFit/>
            </a:bodyPr>
            <a:lstStyle/>
            <a:p>
              <a:r>
                <a:rPr lang="zh-CN" altLang="en-US" sz="1400" dirty="0"/>
                <a:t>图</a:t>
              </a:r>
              <a:r>
                <a:rPr lang="zh-CN" altLang="en-US" sz="1400" dirty="0" smtClean="0"/>
                <a:t>4.9</a:t>
              </a:r>
              <a:r>
                <a:rPr lang="en-US" altLang="zh-CN" sz="1400" dirty="0" smtClean="0"/>
                <a:t>: </a:t>
              </a:r>
              <a:r>
                <a:rPr lang="zh-CN" altLang="en-US" sz="1400" dirty="0" smtClean="0"/>
                <a:t>2016</a:t>
              </a:r>
              <a:r>
                <a:rPr lang="zh-CN" altLang="en-US" sz="1400" dirty="0"/>
                <a:t>年非工作日的14天滞后乘客站预测器的相关矩阵的可视化。几乎所有的站对与许多具有强关系的站正相关</a:t>
              </a:r>
              <a:r>
                <a:rPr lang="zh-CN" altLang="en-US" sz="1400" dirty="0" smtClean="0"/>
                <a:t>。使用</a:t>
              </a:r>
              <a:r>
                <a:rPr lang="zh-CN" altLang="en-US" sz="1400" dirty="0"/>
                <a:t>层次聚类分析来组织站点，并使用树形</a:t>
              </a:r>
              <a:r>
                <a:rPr lang="zh-CN" altLang="en-US" sz="1400" dirty="0" smtClean="0"/>
                <a:t>图</a:t>
              </a:r>
              <a:r>
                <a:rPr lang="en-US" altLang="zh-CN" sz="1400" dirty="0" smtClean="0"/>
                <a:t>(</a:t>
              </a:r>
              <a:r>
                <a:rPr lang="zh-CN" altLang="en-US" sz="1400" dirty="0" smtClean="0"/>
                <a:t>顶部</a:t>
              </a:r>
              <a:r>
                <a:rPr lang="zh-CN" altLang="en-US" sz="1400" dirty="0"/>
                <a:t>和</a:t>
              </a:r>
              <a:r>
                <a:rPr lang="zh-CN" altLang="en-US" sz="1400" dirty="0" smtClean="0"/>
                <a:t>右侧</a:t>
              </a:r>
              <a:r>
                <a:rPr lang="en-US" altLang="zh-CN" sz="1400" dirty="0" smtClean="0"/>
                <a:t>)</a:t>
              </a:r>
              <a:r>
                <a:rPr lang="zh-CN" altLang="en-US" sz="1400" dirty="0" smtClean="0"/>
                <a:t>可视化</a:t>
              </a:r>
              <a:r>
                <a:rPr lang="zh-CN" altLang="en-US" sz="1400" dirty="0"/>
                <a:t>组织结构</a:t>
              </a:r>
              <a:r>
                <a:rPr lang="zh-CN" altLang="en-US" sz="1400" dirty="0" smtClean="0"/>
                <a:t>。树</a:t>
              </a:r>
              <a:r>
                <a:rPr lang="zh-CN" altLang="en-US" sz="1400" dirty="0"/>
                <a:t>形图至少突出了两组台站</a:t>
              </a:r>
              <a:r>
                <a:rPr lang="zh-CN" altLang="en-US" sz="1400" dirty="0" smtClean="0"/>
                <a:t>。x</a:t>
              </a:r>
              <a:r>
                <a:rPr lang="zh-CN" altLang="en-US" sz="1400" dirty="0"/>
                <a:t>轴最</a:t>
              </a:r>
              <a:r>
                <a:rPr lang="zh-CN" altLang="en-US" sz="1400" dirty="0" smtClean="0"/>
                <a:t>左侧</a:t>
              </a:r>
              <a:r>
                <a:rPr lang="en-US" altLang="zh-CN" sz="1400" dirty="0" smtClean="0"/>
                <a:t>(</a:t>
              </a:r>
              <a:r>
                <a:rPr lang="zh-CN" altLang="en-US" sz="1400" dirty="0" smtClean="0"/>
                <a:t>或</a:t>
              </a:r>
              <a:r>
                <a:rPr lang="zh-CN" altLang="en-US" sz="1400" dirty="0"/>
                <a:t>y轴</a:t>
              </a:r>
              <a:r>
                <a:rPr lang="zh-CN" altLang="en-US" sz="1400" dirty="0" smtClean="0"/>
                <a:t>底部</a:t>
              </a:r>
              <a:r>
                <a:rPr lang="en-US" altLang="zh-CN" sz="1400" dirty="0" smtClean="0"/>
                <a:t>)</a:t>
              </a:r>
              <a:r>
                <a:rPr lang="zh-CN" altLang="en-US" sz="1400" dirty="0" smtClean="0"/>
                <a:t>的</a:t>
              </a:r>
              <a:r>
                <a:rPr lang="zh-CN" altLang="en-US" sz="1400" dirty="0"/>
                <a:t>组包含O'Hare机场和Addision站</a:t>
              </a:r>
              <a:r>
                <a:rPr lang="zh-CN" altLang="en-US" sz="1400" dirty="0" smtClean="0"/>
                <a:t>。这些</a:t>
              </a:r>
              <a:r>
                <a:rPr lang="zh-CN" altLang="en-US" sz="1400" dirty="0"/>
                <a:t>车站的乘客机制与其他车站截然不同。</a:t>
              </a:r>
            </a:p>
          </p:txBody>
        </p:sp>
      </p:grpSp>
    </p:spTree>
    <p:extLst>
      <p:ext uri="{BB962C8B-B14F-4D97-AF65-F5344CB8AC3E}">
        <p14:creationId xmlns:p14="http://schemas.microsoft.com/office/powerpoint/2010/main" val="840992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0"/>
            <a:ext cx="9550400" cy="4456696"/>
            <a:chOff x="0" y="0"/>
            <a:chExt cx="9550400" cy="4456696"/>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575"/>
            <a:stretch/>
          </p:blipFill>
          <p:spPr>
            <a:xfrm>
              <a:off x="0" y="0"/>
              <a:ext cx="9550400" cy="4148919"/>
            </a:xfrm>
            <a:prstGeom prst="rect">
              <a:avLst/>
            </a:prstGeom>
          </p:spPr>
        </p:pic>
        <p:sp>
          <p:nvSpPr>
            <p:cNvPr id="3" name="矩形 2"/>
            <p:cNvSpPr/>
            <p:nvPr/>
          </p:nvSpPr>
          <p:spPr>
            <a:xfrm>
              <a:off x="2942222" y="4148919"/>
              <a:ext cx="4115229" cy="307777"/>
            </a:xfrm>
            <a:prstGeom prst="rect">
              <a:avLst/>
            </a:prstGeom>
          </p:spPr>
          <p:txBody>
            <a:bodyPr wrap="none">
              <a:spAutoFit/>
            </a:bodyPr>
            <a:lstStyle/>
            <a:p>
              <a:r>
                <a:rPr lang="zh-CN" altLang="en-US" sz="1400" dirty="0"/>
                <a:t>图</a:t>
              </a:r>
              <a:r>
                <a:rPr lang="zh-CN" altLang="en-US" sz="1400" dirty="0" smtClean="0"/>
                <a:t>4.10</a:t>
              </a:r>
              <a:r>
                <a:rPr lang="en-US" altLang="zh-CN" sz="1400" dirty="0" smtClean="0"/>
                <a:t>: </a:t>
              </a:r>
              <a:r>
                <a:rPr lang="zh-CN" altLang="en-US" sz="1400" dirty="0" smtClean="0"/>
                <a:t>工作日</a:t>
              </a:r>
              <a:r>
                <a:rPr lang="en-US" altLang="zh-CN" sz="1400" dirty="0" smtClean="0"/>
                <a:t>(</a:t>
              </a:r>
              <a:r>
                <a:rPr lang="zh-CN" altLang="en-US" sz="1400" dirty="0" smtClean="0"/>
                <a:t>节假日除外</a:t>
              </a:r>
              <a:r>
                <a:rPr lang="en-US" altLang="zh-CN" sz="1400" dirty="0" smtClean="0"/>
                <a:t>)</a:t>
              </a:r>
              <a:r>
                <a:rPr lang="zh-CN" altLang="en-US" sz="1400" dirty="0" smtClean="0"/>
                <a:t>或</a:t>
              </a:r>
              <a:r>
                <a:rPr lang="zh-CN" altLang="en-US" sz="1400" dirty="0"/>
                <a:t>周末每月平均乘客数</a:t>
              </a:r>
            </a:p>
          </p:txBody>
        </p:sp>
      </p:grpSp>
    </p:spTree>
    <p:extLst>
      <p:ext uri="{BB962C8B-B14F-4D97-AF65-F5344CB8AC3E}">
        <p14:creationId xmlns:p14="http://schemas.microsoft.com/office/powerpoint/2010/main" val="1976747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73820" y="-847109"/>
            <a:ext cx="9715500" cy="4389405"/>
            <a:chOff x="-173820" y="-847109"/>
            <a:chExt cx="9715500" cy="438940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8430"/>
            <a:stretch/>
          </p:blipFill>
          <p:spPr>
            <a:xfrm>
              <a:off x="-173820" y="-847109"/>
              <a:ext cx="9715500" cy="4081628"/>
            </a:xfrm>
            <a:prstGeom prst="rect">
              <a:avLst/>
            </a:prstGeom>
          </p:spPr>
        </p:pic>
        <p:sp>
          <p:nvSpPr>
            <p:cNvPr id="3" name="矩形 2"/>
            <p:cNvSpPr/>
            <p:nvPr/>
          </p:nvSpPr>
          <p:spPr>
            <a:xfrm>
              <a:off x="1246494" y="3234519"/>
              <a:ext cx="7542663" cy="307777"/>
            </a:xfrm>
            <a:prstGeom prst="rect">
              <a:avLst/>
            </a:prstGeom>
          </p:spPr>
          <p:txBody>
            <a:bodyPr wrap="square">
              <a:spAutoFit/>
            </a:bodyPr>
            <a:lstStyle/>
            <a:p>
              <a:r>
                <a:rPr lang="zh-CN" altLang="en-US" sz="1400" dirty="0"/>
                <a:t>图</a:t>
              </a:r>
              <a:r>
                <a:rPr lang="zh-CN" altLang="en-US" sz="1400" dirty="0" smtClean="0"/>
                <a:t>4.11</a:t>
              </a:r>
              <a:r>
                <a:rPr lang="en-US" altLang="zh-CN" sz="1400" dirty="0" smtClean="0"/>
                <a:t>: </a:t>
              </a:r>
              <a:r>
                <a:rPr lang="zh-CN" altLang="en-US" sz="1400" dirty="0" smtClean="0"/>
                <a:t>每</a:t>
              </a:r>
              <a:r>
                <a:rPr lang="zh-CN" altLang="en-US" sz="1400" dirty="0"/>
                <a:t>加仑每月平均汽油</a:t>
              </a:r>
              <a:r>
                <a:rPr lang="zh-CN" altLang="en-US" sz="1400" dirty="0" smtClean="0"/>
                <a:t>价格</a:t>
              </a:r>
              <a:r>
                <a:rPr lang="en-US" altLang="zh-CN" sz="1400" dirty="0" smtClean="0"/>
                <a:t>(</a:t>
              </a:r>
              <a:r>
                <a:rPr lang="zh-CN" altLang="en-US" sz="1400" dirty="0" smtClean="0"/>
                <a:t>美元</a:t>
              </a:r>
              <a:r>
                <a:rPr lang="en-US" altLang="zh-CN" sz="1400" dirty="0" smtClean="0"/>
                <a:t>)</a:t>
              </a:r>
              <a:r>
                <a:rPr lang="zh-CN" altLang="en-US" sz="1400" dirty="0" smtClean="0"/>
                <a:t>。价格</a:t>
              </a:r>
              <a:r>
                <a:rPr lang="zh-CN" altLang="en-US" sz="1400" dirty="0"/>
                <a:t>在2008年夏季飙升，与此同时周末的乘客量激增</a:t>
              </a:r>
            </a:p>
          </p:txBody>
        </p:sp>
      </p:grpSp>
    </p:spTree>
    <p:extLst>
      <p:ext uri="{BB962C8B-B14F-4D97-AF65-F5344CB8AC3E}">
        <p14:creationId xmlns:p14="http://schemas.microsoft.com/office/powerpoint/2010/main" val="1620843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55703" y="-921470"/>
            <a:ext cx="9715500" cy="4845201"/>
            <a:chOff x="-351239" y="-678029"/>
            <a:chExt cx="9715500" cy="4845201"/>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1406"/>
            <a:stretch/>
          </p:blipFill>
          <p:spPr>
            <a:xfrm>
              <a:off x="-351239" y="-678029"/>
              <a:ext cx="9715500" cy="4321981"/>
            </a:xfrm>
            <a:prstGeom prst="rect">
              <a:avLst/>
            </a:prstGeom>
          </p:spPr>
        </p:pic>
        <p:sp>
          <p:nvSpPr>
            <p:cNvPr id="3" name="矩形 2"/>
            <p:cNvSpPr/>
            <p:nvPr/>
          </p:nvSpPr>
          <p:spPr>
            <a:xfrm>
              <a:off x="755175" y="3643952"/>
              <a:ext cx="7679141" cy="523220"/>
            </a:xfrm>
            <a:prstGeom prst="rect">
              <a:avLst/>
            </a:prstGeom>
          </p:spPr>
          <p:txBody>
            <a:bodyPr wrap="square">
              <a:spAutoFit/>
            </a:bodyPr>
            <a:lstStyle/>
            <a:p>
              <a:r>
                <a:rPr lang="zh-CN" altLang="en-US" sz="1400" dirty="0"/>
                <a:t>图</a:t>
              </a:r>
              <a:r>
                <a:rPr lang="zh-CN" altLang="en-US" sz="1400" dirty="0" smtClean="0"/>
                <a:t>4.12</a:t>
              </a:r>
              <a:r>
                <a:rPr lang="en-US" altLang="zh-CN" sz="1400" dirty="0" smtClean="0"/>
                <a:t>: </a:t>
              </a:r>
              <a:r>
                <a:rPr lang="zh-CN" altLang="en-US" sz="1400" dirty="0" smtClean="0"/>
                <a:t>每</a:t>
              </a:r>
              <a:r>
                <a:rPr lang="zh-CN" altLang="en-US" sz="1400" dirty="0"/>
                <a:t>加仑汽油</a:t>
              </a:r>
              <a:r>
                <a:rPr lang="zh-CN" altLang="en-US" sz="1400" dirty="0" smtClean="0"/>
                <a:t>价格</a:t>
              </a:r>
              <a:r>
                <a:rPr lang="en-US" altLang="zh-CN" sz="1400" dirty="0" smtClean="0"/>
                <a:t>(</a:t>
              </a:r>
              <a:r>
                <a:rPr lang="zh-CN" altLang="en-US" sz="1400" dirty="0" smtClean="0"/>
                <a:t>美元</a:t>
              </a:r>
              <a:r>
                <a:rPr lang="en-US" altLang="zh-CN" sz="1400" dirty="0" smtClean="0"/>
                <a:t>)</a:t>
              </a:r>
              <a:r>
                <a:rPr lang="zh-CN" altLang="en-US" sz="1400" dirty="0" smtClean="0"/>
                <a:t>与</a:t>
              </a:r>
              <a:r>
                <a:rPr lang="zh-CN" altLang="en-US" sz="1400" dirty="0"/>
                <a:t>每月平均乘客量相比，每月平均两周滞后</a:t>
              </a:r>
              <a:r>
                <a:rPr lang="zh-CN" altLang="en-US" sz="1400" dirty="0" smtClean="0"/>
                <a:t>。天然气</a:t>
              </a:r>
              <a:r>
                <a:rPr lang="zh-CN" altLang="en-US" sz="1400" dirty="0"/>
                <a:t>价格和乘客之间存在正相关关系，这表明天然气价格可以帮助解释一些乘客</a:t>
              </a:r>
              <a:r>
                <a:rPr lang="zh-CN" altLang="en-US" sz="1400" dirty="0" smtClean="0"/>
                <a:t>变化</a:t>
              </a:r>
              <a:endParaRPr lang="zh-CN" altLang="en-US" sz="1400" dirty="0"/>
            </a:p>
          </p:txBody>
        </p:sp>
      </p:grpSp>
    </p:spTree>
    <p:extLst>
      <p:ext uri="{BB962C8B-B14F-4D97-AF65-F5344CB8AC3E}">
        <p14:creationId xmlns:p14="http://schemas.microsoft.com/office/powerpoint/2010/main" val="68870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97875" y="110359"/>
            <a:ext cx="9131300" cy="4957097"/>
            <a:chOff x="1397875" y="110359"/>
            <a:chExt cx="9131300" cy="495709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777"/>
            <a:stretch/>
          </p:blipFill>
          <p:spPr>
            <a:xfrm>
              <a:off x="1397875" y="110359"/>
              <a:ext cx="9131300" cy="4587765"/>
            </a:xfrm>
            <a:prstGeom prst="rect">
              <a:avLst/>
            </a:prstGeom>
          </p:spPr>
        </p:pic>
        <p:sp>
          <p:nvSpPr>
            <p:cNvPr id="3" name="矩形 2"/>
            <p:cNvSpPr/>
            <p:nvPr/>
          </p:nvSpPr>
          <p:spPr>
            <a:xfrm>
              <a:off x="3813737" y="4698124"/>
              <a:ext cx="4299575" cy="369332"/>
            </a:xfrm>
            <a:prstGeom prst="rect">
              <a:avLst/>
            </a:prstGeom>
          </p:spPr>
          <p:txBody>
            <a:bodyPr wrap="none">
              <a:spAutoFit/>
            </a:bodyPr>
            <a:lstStyle/>
            <a:p>
              <a:r>
                <a:rPr lang="zh-CN" altLang="en-US" dirty="0" smtClean="0"/>
                <a:t>图1.6</a:t>
              </a:r>
              <a:r>
                <a:rPr lang="en-US" altLang="zh-CN" dirty="0" smtClean="0"/>
                <a:t>: </a:t>
              </a:r>
              <a:r>
                <a:rPr lang="zh-CN" altLang="en-US" dirty="0" smtClean="0"/>
                <a:t>模型适用于数据集的20个抖动版本</a:t>
              </a:r>
              <a:endParaRPr lang="zh-CN" altLang="en-US" dirty="0"/>
            </a:p>
          </p:txBody>
        </p:sp>
      </p:grpSp>
    </p:spTree>
    <p:extLst>
      <p:ext uri="{BB962C8B-B14F-4D97-AF65-F5344CB8AC3E}">
        <p14:creationId xmlns:p14="http://schemas.microsoft.com/office/powerpoint/2010/main" val="1255091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25311" y="-777922"/>
            <a:ext cx="6142984" cy="6437587"/>
            <a:chOff x="825311" y="-1323833"/>
            <a:chExt cx="6142984" cy="643758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3184"/>
            <a:stretch/>
          </p:blipFill>
          <p:spPr>
            <a:xfrm>
              <a:off x="825311" y="-1323833"/>
              <a:ext cx="6142984" cy="5268036"/>
            </a:xfrm>
            <a:prstGeom prst="rect">
              <a:avLst/>
            </a:prstGeom>
          </p:spPr>
        </p:pic>
        <p:sp>
          <p:nvSpPr>
            <p:cNvPr id="3" name="矩形 2"/>
            <p:cNvSpPr/>
            <p:nvPr/>
          </p:nvSpPr>
          <p:spPr>
            <a:xfrm>
              <a:off x="1349967" y="3944203"/>
              <a:ext cx="5200958" cy="1169551"/>
            </a:xfrm>
            <a:prstGeom prst="rect">
              <a:avLst/>
            </a:prstGeom>
          </p:spPr>
          <p:txBody>
            <a:bodyPr wrap="square">
              <a:spAutoFit/>
            </a:bodyPr>
            <a:lstStyle/>
            <a:p>
              <a:r>
                <a:rPr lang="zh-CN" altLang="en-US" sz="1400" dirty="0"/>
                <a:t>图</a:t>
              </a:r>
              <a:r>
                <a:rPr lang="zh-CN" altLang="en-US" sz="1400" dirty="0" smtClean="0"/>
                <a:t>4.13</a:t>
              </a:r>
              <a:r>
                <a:rPr lang="en-US" altLang="zh-CN" sz="1400" dirty="0" smtClean="0"/>
                <a:t>: </a:t>
              </a:r>
              <a:r>
                <a:rPr lang="zh-CN" altLang="en-US" sz="1400" dirty="0" smtClean="0"/>
                <a:t>14</a:t>
              </a:r>
              <a:r>
                <a:rPr lang="zh-CN" altLang="en-US" sz="1400" dirty="0"/>
                <a:t>天站滞后乘客的主成分分析</a:t>
              </a:r>
              <a:r>
                <a:rPr lang="zh-CN" altLang="en-US" sz="1400" dirty="0" smtClean="0"/>
                <a:t>。</a:t>
              </a:r>
              <a:r>
                <a:rPr lang="en-US" altLang="zh-CN" sz="1400" dirty="0" smtClean="0"/>
                <a:t>(</a:t>
              </a:r>
              <a:r>
                <a:rPr lang="zh-CN" altLang="en-US" sz="1400" dirty="0" smtClean="0"/>
                <a:t>a</a:t>
              </a:r>
              <a:r>
                <a:rPr lang="en-US" altLang="zh-CN" sz="1400" dirty="0" smtClean="0"/>
                <a:t>)</a:t>
              </a:r>
              <a:r>
                <a:rPr lang="zh-CN" altLang="en-US" sz="1400" dirty="0" smtClean="0"/>
                <a:t>前</a:t>
              </a:r>
              <a:r>
                <a:rPr lang="zh-CN" altLang="en-US" sz="1400" dirty="0"/>
                <a:t>10个组成部分总结的累积变化</a:t>
              </a:r>
              <a:r>
                <a:rPr lang="zh-CN" altLang="en-US" sz="1400" dirty="0" smtClean="0"/>
                <a:t>。</a:t>
              </a:r>
              <a:r>
                <a:rPr lang="en-US" altLang="zh-CN" sz="1400" dirty="0" smtClean="0"/>
                <a:t>(</a:t>
              </a:r>
              <a:r>
                <a:rPr lang="zh-CN" altLang="en-US" sz="1400" dirty="0" smtClean="0"/>
                <a:t>b</a:t>
              </a:r>
              <a:r>
                <a:rPr lang="en-US" altLang="zh-CN" sz="1400" dirty="0" smtClean="0"/>
                <a:t>)</a:t>
              </a:r>
              <a:r>
                <a:rPr lang="zh-CN" altLang="en-US" sz="1400" dirty="0" smtClean="0"/>
                <a:t>前</a:t>
              </a:r>
              <a:r>
                <a:rPr lang="zh-CN" altLang="en-US" sz="1400" dirty="0"/>
                <a:t>两个主要组成部分的散点图</a:t>
              </a:r>
              <a:r>
                <a:rPr lang="zh-CN" altLang="en-US" sz="1400" dirty="0" smtClean="0"/>
                <a:t>。第一</a:t>
              </a:r>
              <a:r>
                <a:rPr lang="zh-CN" altLang="en-US" sz="1400" dirty="0"/>
                <a:t>部分侧重于由于部分时间的变化，而第二部分侧重于由于</a:t>
              </a:r>
              <a:r>
                <a:rPr lang="zh-CN" altLang="en-US" sz="1400" dirty="0" smtClean="0"/>
                <a:t>时间</a:t>
              </a:r>
              <a:r>
                <a:rPr lang="en-US" altLang="zh-CN" sz="1400" dirty="0" smtClean="0"/>
                <a:t>(</a:t>
              </a:r>
              <a:r>
                <a:rPr lang="zh-CN" altLang="en-US" sz="1400" dirty="0" smtClean="0"/>
                <a:t>年</a:t>
              </a:r>
              <a:r>
                <a:rPr lang="en-US" altLang="zh-CN" sz="1400" dirty="0" smtClean="0"/>
                <a:t>)</a:t>
              </a:r>
              <a:r>
                <a:rPr lang="zh-CN" altLang="en-US" sz="1400" dirty="0" smtClean="0"/>
                <a:t>引起</a:t>
              </a:r>
              <a:r>
                <a:rPr lang="zh-CN" altLang="en-US" sz="1400" dirty="0"/>
                <a:t>的变化</a:t>
              </a:r>
              <a:r>
                <a:rPr lang="zh-CN" altLang="en-US" sz="1400" dirty="0" smtClean="0"/>
                <a:t>。</a:t>
              </a:r>
              <a:r>
                <a:rPr lang="en-US" altLang="zh-CN" sz="1400" dirty="0" smtClean="0"/>
                <a:t>(</a:t>
              </a:r>
              <a:r>
                <a:rPr lang="zh-CN" altLang="en-US" sz="1400" dirty="0" smtClean="0"/>
                <a:t>c</a:t>
              </a:r>
              <a:r>
                <a:rPr lang="en-US" altLang="zh-CN" sz="1400" dirty="0" smtClean="0"/>
                <a:t>)</a:t>
              </a:r>
              <a:r>
                <a:rPr lang="zh-CN" altLang="en-US" sz="1400" dirty="0" smtClean="0"/>
                <a:t>克拉克</a:t>
              </a:r>
              <a:r>
                <a:rPr lang="zh-CN" altLang="en-US" sz="1400" dirty="0"/>
                <a:t>/湖站周一天的第一个主要部分和乘客之间的关系</a:t>
              </a:r>
              <a:r>
                <a:rPr lang="zh-CN" altLang="en-US" sz="1400" dirty="0" smtClean="0"/>
                <a:t>。</a:t>
              </a:r>
              <a:r>
                <a:rPr lang="en-US" altLang="zh-CN" sz="1400" dirty="0" smtClean="0"/>
                <a:t>(</a:t>
              </a:r>
              <a:r>
                <a:rPr lang="zh-CN" altLang="en-US" sz="1400" dirty="0" smtClean="0"/>
                <a:t>d</a:t>
              </a:r>
              <a:r>
                <a:rPr lang="en-US" altLang="zh-CN" sz="1400" dirty="0" smtClean="0"/>
                <a:t>)</a:t>
              </a:r>
              <a:r>
                <a:rPr lang="zh-CN" altLang="en-US" sz="1400" dirty="0" smtClean="0"/>
                <a:t>克拉克</a:t>
              </a:r>
              <a:r>
                <a:rPr lang="zh-CN" altLang="en-US" sz="1400" dirty="0"/>
                <a:t>/湖站每年第二主要部分与乘客之间的关系</a:t>
              </a:r>
            </a:p>
          </p:txBody>
        </p:sp>
      </p:grpSp>
    </p:spTree>
    <p:extLst>
      <p:ext uri="{BB962C8B-B14F-4D97-AF65-F5344CB8AC3E}">
        <p14:creationId xmlns:p14="http://schemas.microsoft.com/office/powerpoint/2010/main" val="204818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126889" y="-3275463"/>
            <a:ext cx="5792680" cy="6776816"/>
            <a:chOff x="1126889" y="-3275463"/>
            <a:chExt cx="5792680" cy="6776816"/>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5671"/>
            <a:stretch/>
          </p:blipFill>
          <p:spPr>
            <a:xfrm>
              <a:off x="1126889" y="-3275463"/>
              <a:ext cx="5792680" cy="6469039"/>
            </a:xfrm>
            <a:prstGeom prst="rect">
              <a:avLst/>
            </a:prstGeom>
          </p:spPr>
        </p:pic>
        <p:sp>
          <p:nvSpPr>
            <p:cNvPr id="3" name="矩形 2"/>
            <p:cNvSpPr/>
            <p:nvPr/>
          </p:nvSpPr>
          <p:spPr>
            <a:xfrm>
              <a:off x="2114047" y="3193576"/>
              <a:ext cx="4009431" cy="307777"/>
            </a:xfrm>
            <a:prstGeom prst="rect">
              <a:avLst/>
            </a:prstGeom>
          </p:spPr>
          <p:txBody>
            <a:bodyPr wrap="none">
              <a:spAutoFit/>
            </a:bodyPr>
            <a:lstStyle/>
            <a:p>
              <a:r>
                <a:rPr lang="zh-CN" altLang="en-US" sz="1400" dirty="0"/>
                <a:t>图</a:t>
              </a:r>
              <a:r>
                <a:rPr lang="zh-CN" altLang="en-US" sz="1400" dirty="0" smtClean="0"/>
                <a:t>4.14</a:t>
              </a:r>
              <a:r>
                <a:rPr lang="en-US" altLang="zh-CN" sz="1400" dirty="0" smtClean="0"/>
                <a:t>: </a:t>
              </a:r>
              <a:r>
                <a:rPr lang="zh-CN" altLang="en-US" sz="1400" dirty="0" smtClean="0"/>
                <a:t>宗教</a:t>
              </a:r>
              <a:r>
                <a:rPr lang="zh-CN" altLang="en-US" sz="1400" dirty="0"/>
                <a:t>与结果之间关系的三种不同的可视化</a:t>
              </a:r>
            </a:p>
          </p:txBody>
        </p:sp>
      </p:grpSp>
    </p:spTree>
    <p:extLst>
      <p:ext uri="{BB962C8B-B14F-4D97-AF65-F5344CB8AC3E}">
        <p14:creationId xmlns:p14="http://schemas.microsoft.com/office/powerpoint/2010/main" val="2114584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32363" y="-2552131"/>
            <a:ext cx="5080665" cy="6749520"/>
            <a:chOff x="1346010" y="-3098042"/>
            <a:chExt cx="5080665" cy="674952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6070"/>
            <a:stretch/>
          </p:blipFill>
          <p:spPr>
            <a:xfrm>
              <a:off x="1346010" y="-3098042"/>
              <a:ext cx="5080665" cy="6441743"/>
            </a:xfrm>
            <a:prstGeom prst="rect">
              <a:avLst/>
            </a:prstGeom>
          </p:spPr>
        </p:pic>
        <p:sp>
          <p:nvSpPr>
            <p:cNvPr id="3" name="矩形 2"/>
            <p:cNvSpPr/>
            <p:nvPr/>
          </p:nvSpPr>
          <p:spPr>
            <a:xfrm>
              <a:off x="2745256" y="3343701"/>
              <a:ext cx="2573140" cy="307777"/>
            </a:xfrm>
            <a:prstGeom prst="rect">
              <a:avLst/>
            </a:prstGeom>
          </p:spPr>
          <p:txBody>
            <a:bodyPr wrap="none">
              <a:spAutoFit/>
            </a:bodyPr>
            <a:lstStyle/>
            <a:p>
              <a:r>
                <a:rPr lang="zh-CN" altLang="en-US" sz="1400" dirty="0"/>
                <a:t>图</a:t>
              </a:r>
              <a:r>
                <a:rPr lang="zh-CN" altLang="en-US" sz="1400" dirty="0" smtClean="0"/>
                <a:t>4.15</a:t>
              </a:r>
              <a:r>
                <a:rPr lang="en-US" altLang="zh-CN" sz="1400" dirty="0" smtClean="0"/>
                <a:t>: </a:t>
              </a:r>
              <a:r>
                <a:rPr lang="zh-CN" altLang="en-US" sz="1400" dirty="0" smtClean="0"/>
                <a:t>论文</a:t>
              </a:r>
              <a:r>
                <a:rPr lang="zh-CN" altLang="en-US" sz="1400" dirty="0"/>
                <a:t>长度对结果的影响</a:t>
              </a:r>
            </a:p>
          </p:txBody>
        </p:sp>
      </p:grpSp>
    </p:spTree>
    <p:extLst>
      <p:ext uri="{BB962C8B-B14F-4D97-AF65-F5344CB8AC3E}">
        <p14:creationId xmlns:p14="http://schemas.microsoft.com/office/powerpoint/2010/main" val="1108598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41975" y="-2757036"/>
            <a:ext cx="7950200" cy="5958138"/>
            <a:chOff x="141975" y="-2757036"/>
            <a:chExt cx="7950200" cy="595813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7503"/>
            <a:stretch/>
          </p:blipFill>
          <p:spPr>
            <a:xfrm>
              <a:off x="141975" y="-2757036"/>
              <a:ext cx="7950200" cy="5650361"/>
            </a:xfrm>
            <a:prstGeom prst="rect">
              <a:avLst/>
            </a:prstGeom>
          </p:spPr>
        </p:pic>
        <p:sp>
          <p:nvSpPr>
            <p:cNvPr id="3" name="矩形 2"/>
            <p:cNvSpPr/>
            <p:nvPr/>
          </p:nvSpPr>
          <p:spPr>
            <a:xfrm>
              <a:off x="2538175" y="2893325"/>
              <a:ext cx="4147289" cy="307777"/>
            </a:xfrm>
            <a:prstGeom prst="rect">
              <a:avLst/>
            </a:prstGeom>
          </p:spPr>
          <p:txBody>
            <a:bodyPr wrap="none">
              <a:spAutoFit/>
            </a:bodyPr>
            <a:lstStyle/>
            <a:p>
              <a:r>
                <a:rPr lang="zh-CN" altLang="en-US" sz="1400" dirty="0"/>
                <a:t>图</a:t>
              </a:r>
              <a:r>
                <a:rPr lang="zh-CN" altLang="en-US" sz="1400" dirty="0" smtClean="0"/>
                <a:t>4.16</a:t>
              </a:r>
              <a:r>
                <a:rPr lang="en-US" altLang="zh-CN" sz="1400" dirty="0" smtClean="0"/>
                <a:t>: </a:t>
              </a:r>
              <a:r>
                <a:rPr lang="zh-CN" altLang="en-US" sz="1400" dirty="0" smtClean="0"/>
                <a:t>OkCupid</a:t>
              </a:r>
              <a:r>
                <a:rPr lang="zh-CN" altLang="en-US" sz="1400" dirty="0"/>
                <a:t>数据中药物和酒精数据的马赛克图</a:t>
              </a:r>
            </a:p>
          </p:txBody>
        </p:sp>
      </p:grpSp>
    </p:spTree>
    <p:extLst>
      <p:ext uri="{BB962C8B-B14F-4D97-AF65-F5344CB8AC3E}">
        <p14:creationId xmlns:p14="http://schemas.microsoft.com/office/powerpoint/2010/main" val="650347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919" y="-3138985"/>
            <a:ext cx="9081262" cy="6271849"/>
            <a:chOff x="211919" y="-3138985"/>
            <a:chExt cx="9081262" cy="6271849"/>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035"/>
            <a:stretch/>
          </p:blipFill>
          <p:spPr>
            <a:xfrm>
              <a:off x="211919" y="-3138985"/>
              <a:ext cx="9081262" cy="5964072"/>
            </a:xfrm>
            <a:prstGeom prst="rect">
              <a:avLst/>
            </a:prstGeom>
          </p:spPr>
        </p:pic>
        <p:sp>
          <p:nvSpPr>
            <p:cNvPr id="3" name="矩形 2"/>
            <p:cNvSpPr/>
            <p:nvPr/>
          </p:nvSpPr>
          <p:spPr>
            <a:xfrm>
              <a:off x="2556681" y="2825087"/>
              <a:ext cx="5004179" cy="307777"/>
            </a:xfrm>
            <a:prstGeom prst="rect">
              <a:avLst/>
            </a:prstGeom>
          </p:spPr>
          <p:txBody>
            <a:bodyPr wrap="square">
              <a:spAutoFit/>
            </a:bodyPr>
            <a:lstStyle/>
            <a:p>
              <a:r>
                <a:rPr lang="zh-CN" altLang="en-US" sz="1400" dirty="0"/>
                <a:t>图</a:t>
              </a:r>
              <a:r>
                <a:rPr lang="zh-CN" altLang="en-US" sz="1400" dirty="0" smtClean="0"/>
                <a:t>4.17</a:t>
              </a:r>
              <a:r>
                <a:rPr lang="en-US" altLang="zh-CN" sz="1400" dirty="0" smtClean="0"/>
                <a:t>: </a:t>
              </a:r>
              <a:r>
                <a:rPr lang="zh-CN" altLang="en-US" sz="1400" dirty="0" smtClean="0"/>
                <a:t>OkCupid</a:t>
              </a:r>
              <a:r>
                <a:rPr lang="zh-CN" altLang="en-US" sz="1400" dirty="0"/>
                <a:t>数据中药物和酒精数据的对应分析主要坐标</a:t>
              </a:r>
            </a:p>
          </p:txBody>
        </p:sp>
      </p:grpSp>
    </p:spTree>
    <p:extLst>
      <p:ext uri="{BB962C8B-B14F-4D97-AF65-F5344CB8AC3E}">
        <p14:creationId xmlns:p14="http://schemas.microsoft.com/office/powerpoint/2010/main" val="1840724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04716" y="-829480"/>
            <a:ext cx="9728200" cy="3195148"/>
            <a:chOff x="0" y="-1375391"/>
            <a:chExt cx="9728200" cy="319514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33421"/>
            <a:stretch/>
          </p:blipFill>
          <p:spPr>
            <a:xfrm>
              <a:off x="0" y="-1375391"/>
              <a:ext cx="9728200" cy="2671928"/>
            </a:xfrm>
            <a:prstGeom prst="rect">
              <a:avLst/>
            </a:prstGeom>
          </p:spPr>
        </p:pic>
        <p:sp>
          <p:nvSpPr>
            <p:cNvPr id="3" name="矩形 2"/>
            <p:cNvSpPr/>
            <p:nvPr/>
          </p:nvSpPr>
          <p:spPr>
            <a:xfrm>
              <a:off x="1382972" y="1296537"/>
              <a:ext cx="7856561" cy="523220"/>
            </a:xfrm>
            <a:prstGeom prst="rect">
              <a:avLst/>
            </a:prstGeom>
          </p:spPr>
          <p:txBody>
            <a:bodyPr wrap="square">
              <a:spAutoFit/>
            </a:bodyPr>
            <a:lstStyle/>
            <a:p>
              <a:r>
                <a:rPr lang="zh-CN" altLang="en-US" sz="1400" dirty="0"/>
                <a:t>图</a:t>
              </a:r>
              <a:r>
                <a:rPr lang="zh-CN" altLang="en-US" sz="1400" dirty="0" smtClean="0"/>
                <a:t>4.18</a:t>
              </a:r>
              <a:r>
                <a:rPr lang="en-US" altLang="zh-CN" sz="1400" dirty="0" smtClean="0"/>
                <a:t>: </a:t>
              </a:r>
              <a:r>
                <a:rPr lang="zh-CN" altLang="en-US" sz="1400" dirty="0" smtClean="0"/>
                <a:t>用于</a:t>
              </a:r>
              <a:r>
                <a:rPr lang="zh-CN" altLang="en-US" sz="1400" dirty="0"/>
                <a:t>芝加哥L数据的重采样方案图</a:t>
              </a:r>
              <a:r>
                <a:rPr lang="zh-CN" altLang="en-US" sz="1400" dirty="0" smtClean="0"/>
                <a:t>。左侧</a:t>
              </a:r>
              <a:r>
                <a:rPr lang="zh-CN" altLang="en-US" sz="1400" dirty="0"/>
                <a:t>的箭头表示分析集于2001年1月22日开始。右侧的红色条表示滚动的两周评估集</a:t>
              </a:r>
            </a:p>
          </p:txBody>
        </p:sp>
      </p:grpSp>
    </p:spTree>
    <p:extLst>
      <p:ext uri="{BB962C8B-B14F-4D97-AF65-F5344CB8AC3E}">
        <p14:creationId xmlns:p14="http://schemas.microsoft.com/office/powerpoint/2010/main" val="403151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77671" y="-3360699"/>
            <a:ext cx="6857999" cy="8962852"/>
            <a:chOff x="818865" y="-4206860"/>
            <a:chExt cx="6857999" cy="896285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35093"/>
            <a:stretch/>
          </p:blipFill>
          <p:spPr>
            <a:xfrm>
              <a:off x="818865" y="-4206860"/>
              <a:ext cx="6857999" cy="7591505"/>
            </a:xfrm>
            <a:prstGeom prst="rect">
              <a:avLst/>
            </a:prstGeom>
            <a:noFill/>
            <a:ln>
              <a:noFill/>
            </a:ln>
          </p:spPr>
        </p:pic>
        <p:sp>
          <p:nvSpPr>
            <p:cNvPr id="3" name="矩形 2"/>
            <p:cNvSpPr/>
            <p:nvPr/>
          </p:nvSpPr>
          <p:spPr>
            <a:xfrm>
              <a:off x="1382974" y="3370997"/>
              <a:ext cx="6096000" cy="1384995"/>
            </a:xfrm>
            <a:prstGeom prst="rect">
              <a:avLst/>
            </a:prstGeom>
          </p:spPr>
          <p:txBody>
            <a:bodyPr>
              <a:spAutoFit/>
            </a:bodyPr>
            <a:lstStyle/>
            <a:p>
              <a:r>
                <a:rPr lang="zh-CN" altLang="en-US" sz="1400" dirty="0"/>
                <a:t>图</a:t>
              </a:r>
              <a:r>
                <a:rPr lang="zh-CN" altLang="en-US" sz="1400" dirty="0" smtClean="0"/>
                <a:t>4.19</a:t>
              </a:r>
              <a:r>
                <a:rPr lang="en-US" altLang="zh-CN" sz="1400" dirty="0" smtClean="0"/>
                <a:t>:</a:t>
              </a:r>
              <a:r>
                <a:rPr lang="en-US" altLang="zh-CN" sz="1400" dirty="0"/>
                <a:t> </a:t>
              </a:r>
              <a:r>
                <a:rPr lang="en-US" altLang="zh-CN" sz="1400" dirty="0" smtClean="0"/>
                <a:t>(</a:t>
              </a:r>
              <a:r>
                <a:rPr lang="zh-CN" altLang="en-US" sz="1400" dirty="0" smtClean="0"/>
                <a:t>a</a:t>
              </a:r>
              <a:r>
                <a:rPr lang="en-US" altLang="zh-CN" sz="1400" dirty="0" smtClean="0"/>
                <a:t>)</a:t>
              </a:r>
              <a:r>
                <a:rPr lang="zh-CN" altLang="en-US" sz="1400" dirty="0" smtClean="0"/>
                <a:t>模型</a:t>
              </a:r>
              <a:r>
                <a:rPr lang="zh-CN" altLang="en-US" sz="1400" dirty="0"/>
                <a:t>重采样过程中基本模型和基础模型的残差分布以及其他可能有用的预测因子，用于解释克拉克/湖站的乘客量</a:t>
              </a:r>
              <a:r>
                <a:rPr lang="zh-CN" altLang="en-US" sz="1400" dirty="0" smtClean="0"/>
                <a:t>。</a:t>
              </a:r>
              <a:r>
                <a:rPr lang="en-US" altLang="zh-CN" sz="1400" dirty="0" smtClean="0"/>
                <a:t>(</a:t>
              </a:r>
              <a:r>
                <a:rPr lang="zh-CN" altLang="en-US" sz="1400" dirty="0" smtClean="0"/>
                <a:t>b</a:t>
              </a:r>
              <a:r>
                <a:rPr lang="en-US" altLang="zh-CN" sz="1400" dirty="0" smtClean="0"/>
                <a:t>)</a:t>
              </a:r>
              <a:r>
                <a:rPr lang="zh-CN" altLang="en-US" sz="1400" dirty="0" smtClean="0"/>
                <a:t>部分</a:t>
              </a:r>
              <a:r>
                <a:rPr lang="zh-CN" altLang="en-US" sz="1400" dirty="0"/>
                <a:t>时间效应的偏回归图</a:t>
              </a:r>
              <a:r>
                <a:rPr lang="zh-CN" altLang="en-US" sz="1400" dirty="0" smtClean="0"/>
                <a:t>。</a:t>
              </a:r>
              <a:r>
                <a:rPr lang="en-US" altLang="zh-CN" sz="1400" dirty="0" smtClean="0"/>
                <a:t>(</a:t>
              </a:r>
              <a:r>
                <a:rPr lang="zh-CN" altLang="en-US" sz="1400" dirty="0" smtClean="0"/>
                <a:t>c</a:t>
              </a:r>
              <a:r>
                <a:rPr lang="en-US" altLang="zh-CN" sz="1400" dirty="0" smtClean="0"/>
                <a:t>)</a:t>
              </a:r>
              <a:r>
                <a:rPr lang="zh-CN" altLang="en-US" sz="1400" dirty="0" smtClean="0"/>
                <a:t>克拉克</a:t>
              </a:r>
              <a:r>
                <a:rPr lang="zh-CN" altLang="en-US" sz="1400" dirty="0"/>
                <a:t>/湖站14天滞后预测的偏回归图</a:t>
              </a:r>
              <a:r>
                <a:rPr lang="zh-CN" altLang="en-US" sz="1400" dirty="0" smtClean="0"/>
                <a:t>。</a:t>
              </a:r>
              <a:r>
                <a:rPr lang="en-US" altLang="zh-CN" sz="1400" dirty="0" smtClean="0"/>
                <a:t>(</a:t>
              </a:r>
              <a:r>
                <a:rPr lang="zh-CN" altLang="en-US" sz="1400" dirty="0" smtClean="0"/>
                <a:t>d</a:t>
              </a:r>
              <a:r>
                <a:rPr lang="en-US" altLang="zh-CN" sz="1400" dirty="0" smtClean="0"/>
                <a:t>)</a:t>
              </a:r>
              <a:r>
                <a:rPr lang="zh-CN" altLang="en-US" sz="1400" dirty="0" smtClean="0"/>
                <a:t>假日</a:t>
              </a:r>
              <a:r>
                <a:rPr lang="zh-CN" altLang="en-US" sz="1400" dirty="0"/>
                <a:t>分类的偏回归图</a:t>
              </a:r>
              <a:r>
                <a:rPr lang="zh-CN" altLang="en-US" sz="1400" dirty="0" smtClean="0"/>
                <a:t>。周末</a:t>
              </a:r>
              <a:r>
                <a:rPr lang="zh-CN" altLang="en-US" sz="1400" dirty="0"/>
                <a:t>天和工作日之间以及假期和非假期之间残差的变化表明这些预测变量具有有用的预测信息</a:t>
              </a:r>
              <a:r>
                <a:rPr lang="zh-CN" altLang="en-US" sz="1400" dirty="0" smtClean="0"/>
                <a:t>。同样</a:t>
              </a:r>
              <a:r>
                <a:rPr lang="zh-CN" altLang="en-US" sz="1400" dirty="0"/>
                <a:t>，14天滞后与当前乘客之间的正相关表明，历史乘客包含当前掠夺者的预测信息。</a:t>
              </a:r>
            </a:p>
          </p:txBody>
        </p:sp>
      </p:grpSp>
    </p:spTree>
    <p:extLst>
      <p:ext uri="{BB962C8B-B14F-4D97-AF65-F5344CB8AC3E}">
        <p14:creationId xmlns:p14="http://schemas.microsoft.com/office/powerpoint/2010/main" val="463245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783" y="939610"/>
            <a:ext cx="5867400" cy="4229100"/>
          </a:xfrm>
          <a:prstGeom prst="rect">
            <a:avLst/>
          </a:prstGeom>
        </p:spPr>
      </p:pic>
    </p:spTree>
    <p:extLst>
      <p:ext uri="{BB962C8B-B14F-4D97-AF65-F5344CB8AC3E}">
        <p14:creationId xmlns:p14="http://schemas.microsoft.com/office/powerpoint/2010/main" val="1131923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1511300"/>
            <a:ext cx="10172700" cy="3822700"/>
          </a:xfrm>
          <a:prstGeom prst="rect">
            <a:avLst/>
          </a:prstGeom>
        </p:spPr>
      </p:pic>
    </p:spTree>
    <p:extLst>
      <p:ext uri="{BB962C8B-B14F-4D97-AF65-F5344CB8AC3E}">
        <p14:creationId xmlns:p14="http://schemas.microsoft.com/office/powerpoint/2010/main" val="1823413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17" y="1173708"/>
            <a:ext cx="7006707" cy="6858000"/>
          </a:xfrm>
          <a:prstGeom prst="rect">
            <a:avLst/>
          </a:prstGeom>
        </p:spPr>
      </p:pic>
    </p:spTree>
    <p:extLst>
      <p:ext uri="{BB962C8B-B14F-4D97-AF65-F5344CB8AC3E}">
        <p14:creationId xmlns:p14="http://schemas.microsoft.com/office/powerpoint/2010/main" val="151760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19065" y="141889"/>
            <a:ext cx="10172700" cy="5717977"/>
            <a:chOff x="861410" y="0"/>
            <a:chExt cx="10172700" cy="5717977"/>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410" y="0"/>
              <a:ext cx="10172700" cy="5410200"/>
            </a:xfrm>
            <a:prstGeom prst="rect">
              <a:avLst/>
            </a:prstGeom>
          </p:spPr>
        </p:pic>
        <p:sp>
          <p:nvSpPr>
            <p:cNvPr id="3" name="矩形 2"/>
            <p:cNvSpPr/>
            <p:nvPr/>
          </p:nvSpPr>
          <p:spPr>
            <a:xfrm>
              <a:off x="2623863" y="5410200"/>
              <a:ext cx="6647793" cy="307777"/>
            </a:xfrm>
            <a:prstGeom prst="rect">
              <a:avLst/>
            </a:prstGeom>
          </p:spPr>
          <p:txBody>
            <a:bodyPr wrap="square">
              <a:spAutoFit/>
            </a:bodyPr>
            <a:lstStyle/>
            <a:p>
              <a:r>
                <a:rPr lang="zh-CN" altLang="en-US" sz="1400" dirty="0" smtClean="0"/>
                <a:t>图1.7</a:t>
              </a:r>
              <a:r>
                <a:rPr lang="en-US" altLang="zh-CN" sz="1400" dirty="0" smtClean="0"/>
                <a:t>: </a:t>
              </a:r>
              <a:r>
                <a:rPr lang="zh-CN" altLang="en-US" sz="1400" dirty="0" smtClean="0"/>
                <a:t>用于模拟芝加哥火车乘客量的一系列模型和特征集组合</a:t>
              </a:r>
              <a:endParaRPr lang="zh-CN" altLang="en-US" sz="1400" dirty="0"/>
            </a:p>
          </p:txBody>
        </p:sp>
      </p:grpSp>
    </p:spTree>
    <p:extLst>
      <p:ext uri="{BB962C8B-B14F-4D97-AF65-F5344CB8AC3E}">
        <p14:creationId xmlns:p14="http://schemas.microsoft.com/office/powerpoint/2010/main" val="1735820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982" y="464024"/>
            <a:ext cx="6892812" cy="6858000"/>
          </a:xfrm>
          <a:prstGeom prst="rect">
            <a:avLst/>
          </a:prstGeom>
        </p:spPr>
      </p:pic>
    </p:spTree>
    <p:extLst>
      <p:ext uri="{BB962C8B-B14F-4D97-AF65-F5344CB8AC3E}">
        <p14:creationId xmlns:p14="http://schemas.microsoft.com/office/powerpoint/2010/main" val="747623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142543" y="-581547"/>
            <a:ext cx="10147300" cy="5283903"/>
            <a:chOff x="142543" y="-581547"/>
            <a:chExt cx="10147300" cy="528390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926"/>
            <a:stretch/>
          </p:blipFill>
          <p:spPr>
            <a:xfrm>
              <a:off x="142543" y="-581547"/>
              <a:ext cx="10147300" cy="4976126"/>
            </a:xfrm>
            <a:prstGeom prst="rect">
              <a:avLst/>
            </a:prstGeom>
          </p:spPr>
        </p:pic>
        <p:sp>
          <p:nvSpPr>
            <p:cNvPr id="4" name="矩形 3"/>
            <p:cNvSpPr/>
            <p:nvPr/>
          </p:nvSpPr>
          <p:spPr>
            <a:xfrm>
              <a:off x="2665862" y="4394579"/>
              <a:ext cx="6096000" cy="307777"/>
            </a:xfrm>
            <a:prstGeom prst="rect">
              <a:avLst/>
            </a:prstGeom>
          </p:spPr>
          <p:txBody>
            <a:bodyPr>
              <a:spAutoFit/>
            </a:bodyPr>
            <a:lstStyle/>
            <a:p>
              <a:r>
                <a:rPr lang="zh-CN" altLang="en-US" sz="1400" dirty="0"/>
                <a:t>图</a:t>
              </a:r>
              <a:r>
                <a:rPr lang="zh-CN" altLang="en-US" sz="1400" dirty="0" smtClean="0"/>
                <a:t>5.1</a:t>
              </a:r>
              <a:r>
                <a:rPr lang="en-US" altLang="zh-CN" sz="1400" dirty="0" smtClean="0"/>
                <a:t>: </a:t>
              </a:r>
              <a:r>
                <a:rPr lang="zh-CN" altLang="en-US" sz="1400" dirty="0" smtClean="0"/>
                <a:t>对</a:t>
              </a:r>
              <a:r>
                <a:rPr lang="zh-CN" altLang="en-US" sz="1400" dirty="0"/>
                <a:t>具有10K类别的预测器的模拟研究中的平均碰撞率</a:t>
              </a:r>
            </a:p>
          </p:txBody>
        </p:sp>
      </p:grpSp>
    </p:spTree>
    <p:extLst>
      <p:ext uri="{BB962C8B-B14F-4D97-AF65-F5344CB8AC3E}">
        <p14:creationId xmlns:p14="http://schemas.microsoft.com/office/powerpoint/2010/main" val="387009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41460"/>
          <a:stretch/>
        </p:blipFill>
        <p:spPr>
          <a:xfrm>
            <a:off x="1446662" y="1555845"/>
            <a:ext cx="3911600" cy="2408830"/>
          </a:xfrm>
          <a:prstGeom prst="rect">
            <a:avLst/>
          </a:prstGeom>
        </p:spPr>
      </p:pic>
    </p:spTree>
    <p:extLst>
      <p:ext uri="{BB962C8B-B14F-4D97-AF65-F5344CB8AC3E}">
        <p14:creationId xmlns:p14="http://schemas.microsoft.com/office/powerpoint/2010/main" val="1949703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7272"/>
          <a:stretch/>
        </p:blipFill>
        <p:spPr>
          <a:xfrm>
            <a:off x="175526" y="1187354"/>
            <a:ext cx="8470900" cy="4687059"/>
          </a:xfrm>
          <a:prstGeom prst="rect">
            <a:avLst/>
          </a:prstGeom>
        </p:spPr>
      </p:pic>
    </p:spTree>
    <p:extLst>
      <p:ext uri="{BB962C8B-B14F-4D97-AF65-F5344CB8AC3E}">
        <p14:creationId xmlns:p14="http://schemas.microsoft.com/office/powerpoint/2010/main" val="210696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5568" y="-457200"/>
            <a:ext cx="9093200" cy="5568989"/>
            <a:chOff x="225568" y="-457200"/>
            <a:chExt cx="9093200" cy="5568989"/>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225568" y="-457200"/>
              <a:ext cx="9093200" cy="5261212"/>
            </a:xfrm>
            <a:prstGeom prst="rect">
              <a:avLst/>
            </a:prstGeom>
          </p:spPr>
        </p:pic>
        <p:sp>
          <p:nvSpPr>
            <p:cNvPr id="3" name="矩形 2"/>
            <p:cNvSpPr/>
            <p:nvPr/>
          </p:nvSpPr>
          <p:spPr>
            <a:xfrm>
              <a:off x="809767" y="4804012"/>
              <a:ext cx="7829265" cy="307777"/>
            </a:xfrm>
            <a:prstGeom prst="rect">
              <a:avLst/>
            </a:prstGeom>
          </p:spPr>
          <p:txBody>
            <a:bodyPr wrap="square">
              <a:spAutoFit/>
            </a:bodyPr>
            <a:lstStyle/>
            <a:p>
              <a:r>
                <a:rPr lang="zh-CN" altLang="en-US" sz="1400" dirty="0" smtClean="0">
                  <a:solidFill>
                    <a:srgbClr val="333333"/>
                  </a:solidFill>
                  <a:latin typeface="Merriweather" charset="0"/>
                </a:rPr>
                <a:t>图</a:t>
              </a:r>
              <a:r>
                <a:rPr lang="en-US" altLang="zh-CN" sz="1400" dirty="0" smtClean="0">
                  <a:solidFill>
                    <a:srgbClr val="333333"/>
                  </a:solidFill>
                  <a:latin typeface="Merriweather" charset="0"/>
                </a:rPr>
                <a:t>5.2: </a:t>
              </a:r>
              <a:r>
                <a:rPr lang="zh-CN" altLang="en-US" sz="1400" dirty="0" smtClean="0">
                  <a:solidFill>
                    <a:srgbClr val="333333"/>
                  </a:solidFill>
                  <a:latin typeface="Merriweather" charset="0"/>
                </a:rPr>
                <a:t>左</a:t>
              </a:r>
              <a:r>
                <a:rPr lang="en-US" altLang="zh-CN" sz="1400" dirty="0" smtClean="0">
                  <a:solidFill>
                    <a:srgbClr val="333333"/>
                  </a:solidFill>
                  <a:latin typeface="Merriweather" charset="0"/>
                </a:rPr>
                <a:t>: </a:t>
              </a:r>
              <a:r>
                <a:rPr lang="zh-CN" altLang="en-US" sz="1400" dirty="0" smtClean="0">
                  <a:solidFill>
                    <a:srgbClr val="333333"/>
                  </a:solidFill>
                  <a:latin typeface="Merriweather" charset="0"/>
                </a:rPr>
                <a:t>对</a:t>
              </a:r>
              <a:r>
                <a:rPr lang="en-US" altLang="zh-CN" sz="1400" dirty="0" err="1">
                  <a:solidFill>
                    <a:srgbClr val="333333"/>
                  </a:solidFill>
                  <a:latin typeface="Merriweather" charset="0"/>
                </a:rPr>
                <a:t>OkC</a:t>
              </a:r>
              <a:r>
                <a:rPr lang="zh-CN" altLang="en-US" sz="1400" dirty="0">
                  <a:solidFill>
                    <a:srgbClr val="333333"/>
                  </a:solidFill>
                  <a:latin typeface="Merriweather" charset="0"/>
                </a:rPr>
                <a:t>数据的影响的原始和收缩估计</a:t>
              </a:r>
              <a:r>
                <a:rPr lang="zh-CN" altLang="en-US" sz="1400" dirty="0" smtClean="0">
                  <a:solidFill>
                    <a:srgbClr val="333333"/>
                  </a:solidFill>
                  <a:latin typeface="Merriweather" charset="0"/>
                </a:rPr>
                <a:t>。右</a:t>
              </a:r>
              <a:r>
                <a:rPr lang="en-US" altLang="zh-CN" sz="1400" dirty="0" smtClean="0">
                  <a:solidFill>
                    <a:srgbClr val="333333"/>
                  </a:solidFill>
                  <a:latin typeface="Merriweather" charset="0"/>
                </a:rPr>
                <a:t>: </a:t>
              </a:r>
              <a:r>
                <a:rPr lang="zh-CN" altLang="en-US" sz="1400" dirty="0" smtClean="0">
                  <a:solidFill>
                    <a:srgbClr val="333333"/>
                  </a:solidFill>
                  <a:latin typeface="Merriweather" charset="0"/>
                </a:rPr>
                <a:t>相同</a:t>
              </a:r>
              <a:r>
                <a:rPr lang="zh-CN" altLang="en-US" sz="1400" dirty="0">
                  <a:solidFill>
                    <a:srgbClr val="333333"/>
                  </a:solidFill>
                  <a:latin typeface="Merriweather" charset="0"/>
                </a:rPr>
                <a:t>的数据显示为对数几率的</a:t>
              </a:r>
              <a:r>
                <a:rPr lang="zh-CN" altLang="en-US" sz="1400" dirty="0" smtClean="0">
                  <a:solidFill>
                    <a:srgbClr val="333333"/>
                  </a:solidFill>
                  <a:latin typeface="Merriweather" charset="0"/>
                </a:rPr>
                <a:t>函数</a:t>
              </a:r>
              <a:r>
                <a:rPr lang="en-US" altLang="zh-CN" sz="1400" dirty="0" smtClean="0">
                  <a:solidFill>
                    <a:srgbClr val="333333"/>
                  </a:solidFill>
                  <a:latin typeface="Merriweather" charset="0"/>
                </a:rPr>
                <a:t>(</a:t>
              </a:r>
              <a:r>
                <a:rPr lang="zh-CN" altLang="en-US" sz="1400" dirty="0" smtClean="0">
                  <a:solidFill>
                    <a:srgbClr val="333333"/>
                  </a:solidFill>
                  <a:latin typeface="Merriweather" charset="0"/>
                </a:rPr>
                <a:t>在</a:t>
              </a:r>
              <a:r>
                <a:rPr lang="en-US" altLang="zh-CN" sz="1400" dirty="0">
                  <a:solidFill>
                    <a:srgbClr val="333333"/>
                  </a:solidFill>
                  <a:latin typeface="Merriweather" charset="0"/>
                </a:rPr>
                <a:t>x</a:t>
              </a:r>
              <a:r>
                <a:rPr lang="zh-CN" altLang="en-US" sz="1400" dirty="0">
                  <a:solidFill>
                    <a:srgbClr val="333333"/>
                  </a:solidFill>
                  <a:latin typeface="Merriweather" charset="0"/>
                </a:rPr>
                <a:t>轴</a:t>
              </a:r>
              <a:r>
                <a:rPr lang="zh-CN" altLang="en-US" sz="1400" dirty="0" smtClean="0">
                  <a:solidFill>
                    <a:srgbClr val="333333"/>
                  </a:solidFill>
                  <a:latin typeface="Merriweather" charset="0"/>
                </a:rPr>
                <a:t>上</a:t>
              </a:r>
              <a:r>
                <a:rPr lang="en-US" altLang="zh-CN" sz="1400" dirty="0" smtClean="0">
                  <a:solidFill>
                    <a:srgbClr val="333333"/>
                  </a:solidFill>
                  <a:latin typeface="Merriweather" charset="0"/>
                </a:rPr>
                <a:t>)</a:t>
              </a:r>
              <a:endParaRPr lang="zh-CN" altLang="en-US" sz="1400" dirty="0"/>
            </a:p>
          </p:txBody>
        </p:sp>
      </p:grpSp>
    </p:spTree>
    <p:extLst>
      <p:ext uri="{BB962C8B-B14F-4D97-AF65-F5344CB8AC3E}">
        <p14:creationId xmlns:p14="http://schemas.microsoft.com/office/powerpoint/2010/main" val="2115512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66" y="-1927177"/>
            <a:ext cx="8839200" cy="6769100"/>
          </a:xfrm>
          <a:prstGeom prst="rect">
            <a:avLst/>
          </a:prstGeom>
        </p:spPr>
      </p:pic>
    </p:spTree>
    <p:extLst>
      <p:ext uri="{BB962C8B-B14F-4D97-AF65-F5344CB8AC3E}">
        <p14:creationId xmlns:p14="http://schemas.microsoft.com/office/powerpoint/2010/main" val="1679579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04906" y="-236751"/>
            <a:ext cx="9271000" cy="4475083"/>
            <a:chOff x="204906" y="-236751"/>
            <a:chExt cx="9271000" cy="447508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4770"/>
            <a:stretch/>
          </p:blipFill>
          <p:spPr>
            <a:xfrm>
              <a:off x="204906" y="-236751"/>
              <a:ext cx="9271000" cy="4167306"/>
            </a:xfrm>
            <a:prstGeom prst="rect">
              <a:avLst/>
            </a:prstGeom>
          </p:spPr>
        </p:pic>
        <p:sp>
          <p:nvSpPr>
            <p:cNvPr id="3" name="矩形 2"/>
            <p:cNvSpPr/>
            <p:nvPr/>
          </p:nvSpPr>
          <p:spPr>
            <a:xfrm>
              <a:off x="2106305" y="3930555"/>
              <a:ext cx="6096000" cy="307777"/>
            </a:xfrm>
            <a:prstGeom prst="rect">
              <a:avLst/>
            </a:prstGeom>
          </p:spPr>
          <p:txBody>
            <a:bodyPr>
              <a:spAutoFit/>
            </a:bodyPr>
            <a:lstStyle/>
            <a:p>
              <a:r>
                <a:rPr lang="zh-CN" altLang="en-US" sz="1400" dirty="0"/>
                <a:t>图</a:t>
              </a:r>
              <a:r>
                <a:rPr lang="zh-CN" altLang="en-US" sz="1400" dirty="0" smtClean="0"/>
                <a:t>5.3</a:t>
              </a:r>
              <a:r>
                <a:rPr lang="en-US" altLang="zh-CN" sz="1400" dirty="0" smtClean="0"/>
                <a:t>: </a:t>
              </a:r>
              <a:r>
                <a:rPr lang="zh-CN" altLang="en-US" sz="1400" dirty="0" smtClean="0"/>
                <a:t>OkC</a:t>
              </a:r>
              <a:r>
                <a:rPr lang="zh-CN" altLang="en-US" sz="1400" dirty="0"/>
                <a:t>数据中每个唯一位置的三个字嵌入特征及其与原始优势比的关系</a:t>
              </a:r>
            </a:p>
          </p:txBody>
        </p:sp>
      </p:grpSp>
    </p:spTree>
    <p:extLst>
      <p:ext uri="{BB962C8B-B14F-4D97-AF65-F5344CB8AC3E}">
        <p14:creationId xmlns:p14="http://schemas.microsoft.com/office/powerpoint/2010/main" val="26385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32120"/>
          <a:stretch/>
        </p:blipFill>
        <p:spPr>
          <a:xfrm>
            <a:off x="164911" y="2156346"/>
            <a:ext cx="9283700" cy="1491398"/>
          </a:xfrm>
          <a:prstGeom prst="rect">
            <a:avLst/>
          </a:prstGeom>
        </p:spPr>
      </p:pic>
    </p:spTree>
    <p:extLst>
      <p:ext uri="{BB962C8B-B14F-4D97-AF65-F5344CB8AC3E}">
        <p14:creationId xmlns:p14="http://schemas.microsoft.com/office/powerpoint/2010/main" val="1082761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790244"/>
            <a:ext cx="9144000" cy="5967350"/>
            <a:chOff x="0" y="-790244"/>
            <a:chExt cx="9144000" cy="596735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6601"/>
            <a:stretch/>
          </p:blipFill>
          <p:spPr>
            <a:xfrm>
              <a:off x="0" y="-790244"/>
              <a:ext cx="9144000" cy="5444130"/>
            </a:xfrm>
            <a:prstGeom prst="rect">
              <a:avLst/>
            </a:prstGeom>
          </p:spPr>
        </p:pic>
        <p:sp>
          <p:nvSpPr>
            <p:cNvPr id="3" name="矩形 2"/>
            <p:cNvSpPr/>
            <p:nvPr/>
          </p:nvSpPr>
          <p:spPr>
            <a:xfrm>
              <a:off x="746076" y="4653886"/>
              <a:ext cx="7278807" cy="523220"/>
            </a:xfrm>
            <a:prstGeom prst="rect">
              <a:avLst/>
            </a:prstGeom>
          </p:spPr>
          <p:txBody>
            <a:bodyPr wrap="square">
              <a:spAutoFit/>
            </a:bodyPr>
            <a:lstStyle/>
            <a:p>
              <a:r>
                <a:rPr lang="zh-CN" altLang="en-US" sz="1400" dirty="0"/>
                <a:t>图</a:t>
              </a:r>
              <a:r>
                <a:rPr lang="zh-CN" altLang="en-US" sz="1400" dirty="0" smtClean="0"/>
                <a:t>5.4</a:t>
              </a:r>
              <a:r>
                <a:rPr lang="en-US" altLang="zh-CN" sz="1400" dirty="0" smtClean="0"/>
                <a:t>: </a:t>
              </a:r>
              <a:r>
                <a:rPr lang="zh-CN" altLang="en-US" sz="1400" dirty="0" smtClean="0"/>
                <a:t>关键字</a:t>
              </a:r>
              <a:r>
                <a:rPr lang="zh-CN" altLang="en-US" sz="1400" dirty="0"/>
                <a:t>分析的火山图</a:t>
              </a:r>
              <a:r>
                <a:rPr lang="zh-CN" altLang="en-US" sz="1400" dirty="0" smtClean="0"/>
                <a:t>。每个</a:t>
              </a:r>
              <a:r>
                <a:rPr lang="zh-CN" altLang="en-US" sz="1400" dirty="0"/>
                <a:t>点代表OkCupid文章中的一个单词，点的大小代表出现的频率</a:t>
              </a:r>
              <a:r>
                <a:rPr lang="zh-CN" altLang="en-US" sz="1400" dirty="0" smtClean="0"/>
                <a:t>。右上角</a:t>
              </a:r>
              <a:r>
                <a:rPr lang="zh-CN" altLang="en-US" sz="1400" dirty="0"/>
                <a:t>的单词与STEM配置文件密切相关</a:t>
              </a:r>
            </a:p>
          </p:txBody>
        </p:sp>
      </p:grpSp>
    </p:spTree>
    <p:extLst>
      <p:ext uri="{BB962C8B-B14F-4D97-AF65-F5344CB8AC3E}">
        <p14:creationId xmlns:p14="http://schemas.microsoft.com/office/powerpoint/2010/main" val="194257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15" y="983019"/>
            <a:ext cx="9271000" cy="4673600"/>
          </a:xfrm>
          <a:prstGeom prst="rect">
            <a:avLst/>
          </a:prstGeom>
        </p:spPr>
      </p:pic>
    </p:spTree>
    <p:extLst>
      <p:ext uri="{BB962C8B-B14F-4D97-AF65-F5344CB8AC3E}">
        <p14:creationId xmlns:p14="http://schemas.microsoft.com/office/powerpoint/2010/main" val="70312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190297" y="359542"/>
            <a:ext cx="8077200" cy="4488648"/>
            <a:chOff x="1190297" y="280714"/>
            <a:chExt cx="8077200" cy="448864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568"/>
            <a:stretch/>
          </p:blipFill>
          <p:spPr>
            <a:xfrm>
              <a:off x="1190297" y="280714"/>
              <a:ext cx="8077200" cy="3534541"/>
            </a:xfrm>
            <a:prstGeom prst="rect">
              <a:avLst/>
            </a:prstGeom>
          </p:spPr>
        </p:pic>
        <p:sp>
          <p:nvSpPr>
            <p:cNvPr id="3" name="矩形 2"/>
            <p:cNvSpPr/>
            <p:nvPr/>
          </p:nvSpPr>
          <p:spPr>
            <a:xfrm>
              <a:off x="1874783" y="3815255"/>
              <a:ext cx="7237686" cy="954107"/>
            </a:xfrm>
            <a:prstGeom prst="rect">
              <a:avLst/>
            </a:prstGeom>
          </p:spPr>
          <p:txBody>
            <a:bodyPr wrap="square">
              <a:spAutoFit/>
            </a:bodyPr>
            <a:lstStyle/>
            <a:p>
              <a:r>
                <a:rPr lang="zh-CN" altLang="en-US" sz="1400" dirty="0" smtClean="0"/>
                <a:t>图2.1</a:t>
              </a:r>
              <a:r>
                <a:rPr lang="en-US" altLang="zh-CN" sz="1400" dirty="0" smtClean="0"/>
                <a:t>: </a:t>
              </a:r>
              <a:r>
                <a:rPr lang="zh-CN" altLang="en-US" sz="1400" dirty="0" smtClean="0"/>
                <a:t>应用于不同颈动脉的vascuCAP软件的三个图示以及软件生成的成像预测器的示例。</a:t>
              </a:r>
              <a:endParaRPr lang="en-US" altLang="zh-CN" sz="1400" dirty="0" smtClean="0"/>
            </a:p>
            <a:p>
              <a:r>
                <a:rPr lang="en-US" altLang="zh-CN" sz="1400" dirty="0" smtClean="0"/>
                <a:t>(</a:t>
              </a:r>
              <a:r>
                <a:rPr lang="zh-CN" altLang="en-US" sz="1400" dirty="0" smtClean="0"/>
                <a:t>a</a:t>
              </a:r>
              <a:r>
                <a:rPr lang="en-US" altLang="zh-CN" sz="1400" dirty="0"/>
                <a:t>)</a:t>
              </a:r>
              <a:r>
                <a:rPr lang="zh-CN" altLang="en-US" sz="1400" dirty="0" smtClean="0"/>
                <a:t>颈动脉严重狭窄，以中间的微小开口为代表。</a:t>
              </a:r>
              <a:endParaRPr lang="en-US" altLang="zh-CN" sz="1400" dirty="0" smtClean="0"/>
            </a:p>
            <a:p>
              <a:r>
                <a:rPr lang="en-US" altLang="zh-CN" sz="1400" dirty="0" smtClean="0"/>
                <a:t>(</a:t>
              </a:r>
              <a:r>
                <a:rPr lang="zh-CN" altLang="en-US" sz="1400" dirty="0" smtClean="0"/>
                <a:t>b</a:t>
              </a:r>
              <a:r>
                <a:rPr lang="en-US" altLang="zh-CN" sz="1400" dirty="0"/>
                <a:t>)</a:t>
              </a:r>
              <a:r>
                <a:rPr lang="zh-CN" altLang="en-US" sz="1400" dirty="0" smtClean="0"/>
                <a:t>具有钙化斑块</a:t>
              </a:r>
              <a:r>
                <a:rPr lang="en-US" altLang="zh-CN" sz="1400" dirty="0" smtClean="0"/>
                <a:t>(</a:t>
              </a:r>
              <a:r>
                <a:rPr lang="zh-CN" altLang="en-US" sz="1400" dirty="0" smtClean="0"/>
                <a:t>绿色</a:t>
              </a:r>
              <a:r>
                <a:rPr lang="en-US" altLang="zh-CN" sz="1400" dirty="0"/>
                <a:t>)</a:t>
              </a:r>
              <a:r>
                <a:rPr lang="zh-CN" altLang="en-US" sz="1400" dirty="0" smtClean="0"/>
                <a:t>和富含脂质的坏死核心</a:t>
              </a:r>
              <a:r>
                <a:rPr lang="en-US" altLang="zh-CN" sz="1400" dirty="0" smtClean="0"/>
                <a:t>(</a:t>
              </a:r>
              <a:r>
                <a:rPr lang="zh-CN" altLang="en-US" sz="1400" dirty="0" smtClean="0"/>
                <a:t>黄色</a:t>
              </a:r>
              <a:r>
                <a:rPr lang="en-US" altLang="zh-CN" sz="1400" dirty="0"/>
                <a:t>)</a:t>
              </a:r>
              <a:r>
                <a:rPr lang="zh-CN" altLang="en-US" sz="1400" dirty="0" smtClean="0"/>
                <a:t>的颈动脉。</a:t>
              </a:r>
              <a:endParaRPr lang="en-US" altLang="zh-CN" sz="1400" dirty="0" smtClean="0"/>
            </a:p>
            <a:p>
              <a:r>
                <a:rPr lang="en-US" altLang="zh-CN" sz="1400" dirty="0" smtClean="0"/>
                <a:t>(</a:t>
              </a:r>
              <a:r>
                <a:rPr lang="zh-CN" altLang="en-US" sz="1400" dirty="0" smtClean="0"/>
                <a:t>c</a:t>
              </a:r>
              <a:r>
                <a:rPr lang="en-US" altLang="zh-CN" sz="1400" dirty="0" smtClean="0"/>
                <a:t>)</a:t>
              </a:r>
              <a:r>
                <a:rPr lang="zh-CN" altLang="en-US" sz="1400" dirty="0" smtClean="0"/>
                <a:t>颈动脉严重狭窄和阳性重塑斑块。</a:t>
              </a:r>
              <a:endParaRPr lang="zh-CN" altLang="en-US" sz="1400" dirty="0"/>
            </a:p>
          </p:txBody>
        </p:sp>
      </p:grpSp>
    </p:spTree>
    <p:extLst>
      <p:ext uri="{BB962C8B-B14F-4D97-AF65-F5344CB8AC3E}">
        <p14:creationId xmlns:p14="http://schemas.microsoft.com/office/powerpoint/2010/main" val="37764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34749" y="-1105468"/>
            <a:ext cx="9080500" cy="6244552"/>
            <a:chOff x="334749" y="-1105468"/>
            <a:chExt cx="9080500" cy="624455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3272"/>
            <a:stretch/>
          </p:blipFill>
          <p:spPr>
            <a:xfrm>
              <a:off x="334749" y="-1105468"/>
              <a:ext cx="9080500" cy="5936775"/>
            </a:xfrm>
            <a:prstGeom prst="rect">
              <a:avLst/>
            </a:prstGeom>
          </p:spPr>
        </p:pic>
        <p:sp>
          <p:nvSpPr>
            <p:cNvPr id="3" name="矩形 2"/>
            <p:cNvSpPr/>
            <p:nvPr/>
          </p:nvSpPr>
          <p:spPr>
            <a:xfrm>
              <a:off x="2059011" y="4831307"/>
              <a:ext cx="6096000" cy="307777"/>
            </a:xfrm>
            <a:prstGeom prst="rect">
              <a:avLst/>
            </a:prstGeom>
          </p:spPr>
          <p:txBody>
            <a:bodyPr>
              <a:spAutoFit/>
            </a:bodyPr>
            <a:lstStyle/>
            <a:p>
              <a:r>
                <a:rPr lang="zh-CN" altLang="en-US" sz="1400" dirty="0"/>
                <a:t>图</a:t>
              </a:r>
              <a:r>
                <a:rPr lang="zh-CN" altLang="en-US" sz="1400" dirty="0" smtClean="0"/>
                <a:t>5.5</a:t>
              </a:r>
              <a:r>
                <a:rPr lang="en-US" altLang="zh-CN" sz="1400" dirty="0" smtClean="0"/>
                <a:t>: </a:t>
              </a:r>
              <a:r>
                <a:rPr lang="zh-CN" altLang="en-US" sz="1400" dirty="0" smtClean="0"/>
                <a:t>使用</a:t>
              </a:r>
              <a:r>
                <a:rPr lang="zh-CN" altLang="en-US" sz="1400" dirty="0"/>
                <a:t>不同特征集计算的一系列逻辑回归模型的重采样结果</a:t>
              </a:r>
            </a:p>
          </p:txBody>
        </p:sp>
      </p:grpSp>
    </p:spTree>
    <p:extLst>
      <p:ext uri="{BB962C8B-B14F-4D97-AF65-F5344CB8AC3E}">
        <p14:creationId xmlns:p14="http://schemas.microsoft.com/office/powerpoint/2010/main" val="2042884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3009"/>
          <a:stretch/>
        </p:blipFill>
        <p:spPr>
          <a:xfrm>
            <a:off x="300441" y="627796"/>
            <a:ext cx="9258300" cy="4198203"/>
          </a:xfrm>
          <a:prstGeom prst="rect">
            <a:avLst/>
          </a:prstGeom>
        </p:spPr>
      </p:pic>
    </p:spTree>
    <p:extLst>
      <p:ext uri="{BB962C8B-B14F-4D97-AF65-F5344CB8AC3E}">
        <p14:creationId xmlns:p14="http://schemas.microsoft.com/office/powerpoint/2010/main" val="784083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83381" y="414929"/>
            <a:ext cx="8813800" cy="4205540"/>
            <a:chOff x="-180643" y="46440"/>
            <a:chExt cx="8813800" cy="420554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2060"/>
            <a:stretch/>
          </p:blipFill>
          <p:spPr>
            <a:xfrm>
              <a:off x="-180643" y="46440"/>
              <a:ext cx="8813800" cy="3897763"/>
            </a:xfrm>
            <a:prstGeom prst="rect">
              <a:avLst/>
            </a:prstGeom>
          </p:spPr>
        </p:pic>
        <p:sp>
          <p:nvSpPr>
            <p:cNvPr id="3" name="矩形 2"/>
            <p:cNvSpPr/>
            <p:nvPr/>
          </p:nvSpPr>
          <p:spPr>
            <a:xfrm>
              <a:off x="3932076" y="3944203"/>
              <a:ext cx="2829621" cy="307777"/>
            </a:xfrm>
            <a:prstGeom prst="rect">
              <a:avLst/>
            </a:prstGeom>
          </p:spPr>
          <p:txBody>
            <a:bodyPr wrap="none">
              <a:spAutoFit/>
            </a:bodyPr>
            <a:lstStyle/>
            <a:p>
              <a:r>
                <a:rPr lang="zh-CN" altLang="en-US" sz="1400" dirty="0"/>
                <a:t>图</a:t>
              </a:r>
              <a:r>
                <a:rPr lang="zh-CN" altLang="en-US" sz="1400" dirty="0" smtClean="0"/>
                <a:t>5.6</a:t>
              </a:r>
              <a:r>
                <a:rPr lang="en-US" altLang="zh-CN" sz="1400" dirty="0" smtClean="0"/>
                <a:t>: </a:t>
              </a:r>
              <a:r>
                <a:rPr lang="zh-CN" altLang="en-US" sz="1400" dirty="0" smtClean="0"/>
                <a:t>ROC</a:t>
              </a:r>
              <a:r>
                <a:rPr lang="zh-CN" altLang="en-US" sz="1400" dirty="0"/>
                <a:t>曲线下面积的编码比较</a:t>
              </a:r>
            </a:p>
          </p:txBody>
        </p:sp>
      </p:grpSp>
    </p:spTree>
    <p:extLst>
      <p:ext uri="{BB962C8B-B14F-4D97-AF65-F5344CB8AC3E}">
        <p14:creationId xmlns:p14="http://schemas.microsoft.com/office/powerpoint/2010/main" val="1131423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72576" y="-1211997"/>
            <a:ext cx="8890000" cy="5982592"/>
            <a:chOff x="272576" y="-1211997"/>
            <a:chExt cx="8890000" cy="598259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435"/>
            <a:stretch/>
          </p:blipFill>
          <p:spPr>
            <a:xfrm>
              <a:off x="272576" y="-1211997"/>
              <a:ext cx="8890000" cy="5674815"/>
            </a:xfrm>
            <a:prstGeom prst="rect">
              <a:avLst/>
            </a:prstGeom>
          </p:spPr>
        </p:pic>
        <p:sp>
          <p:nvSpPr>
            <p:cNvPr id="3" name="矩形 2"/>
            <p:cNvSpPr/>
            <p:nvPr/>
          </p:nvSpPr>
          <p:spPr>
            <a:xfrm>
              <a:off x="4381895" y="4462818"/>
              <a:ext cx="2299027" cy="307777"/>
            </a:xfrm>
            <a:prstGeom prst="rect">
              <a:avLst/>
            </a:prstGeom>
          </p:spPr>
          <p:txBody>
            <a:bodyPr wrap="none">
              <a:spAutoFit/>
            </a:bodyPr>
            <a:lstStyle/>
            <a:p>
              <a:r>
                <a:rPr lang="zh-CN" altLang="en-US" sz="1400" dirty="0"/>
                <a:t>图</a:t>
              </a:r>
              <a:r>
                <a:rPr lang="zh-CN" altLang="en-US" sz="1400" dirty="0" smtClean="0"/>
                <a:t>5.7</a:t>
              </a:r>
              <a:r>
                <a:rPr lang="en-US" altLang="zh-CN" sz="1400" dirty="0" smtClean="0"/>
                <a:t>: </a:t>
              </a:r>
              <a:r>
                <a:rPr lang="zh-CN" altLang="en-US" sz="1400" dirty="0" smtClean="0"/>
                <a:t>编码</a:t>
              </a:r>
              <a:r>
                <a:rPr lang="zh-CN" altLang="en-US" sz="1400" dirty="0"/>
                <a:t>与准确度的比较</a:t>
              </a:r>
            </a:p>
          </p:txBody>
        </p:sp>
      </p:grpSp>
    </p:spTree>
    <p:extLst>
      <p:ext uri="{BB962C8B-B14F-4D97-AF65-F5344CB8AC3E}">
        <p14:creationId xmlns:p14="http://schemas.microsoft.com/office/powerpoint/2010/main" val="2022654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1017" y="-1159680"/>
            <a:ext cx="9194800" cy="6241252"/>
            <a:chOff x="-221017" y="-1159680"/>
            <a:chExt cx="9194800" cy="624125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891"/>
            <a:stretch/>
          </p:blipFill>
          <p:spPr>
            <a:xfrm>
              <a:off x="-221017" y="-1159680"/>
              <a:ext cx="9194800" cy="5718032"/>
            </a:xfrm>
            <a:prstGeom prst="rect">
              <a:avLst/>
            </a:prstGeom>
          </p:spPr>
        </p:pic>
        <p:sp>
          <p:nvSpPr>
            <p:cNvPr id="3" name="矩形 2"/>
            <p:cNvSpPr/>
            <p:nvPr/>
          </p:nvSpPr>
          <p:spPr>
            <a:xfrm>
              <a:off x="1806054" y="4558352"/>
              <a:ext cx="6710149" cy="523220"/>
            </a:xfrm>
            <a:prstGeom prst="rect">
              <a:avLst/>
            </a:prstGeom>
          </p:spPr>
          <p:txBody>
            <a:bodyPr wrap="square">
              <a:spAutoFit/>
            </a:bodyPr>
            <a:lstStyle/>
            <a:p>
              <a:r>
                <a:rPr lang="zh-CN" altLang="en-US" sz="1400" dirty="0"/>
                <a:t>图</a:t>
              </a:r>
              <a:r>
                <a:rPr lang="zh-CN" altLang="en-US" sz="1400" dirty="0" smtClean="0"/>
                <a:t>5.8</a:t>
              </a:r>
              <a:r>
                <a:rPr lang="en-US" altLang="zh-CN" sz="1400" dirty="0" smtClean="0"/>
                <a:t>: </a:t>
              </a:r>
              <a:r>
                <a:rPr lang="zh-CN" altLang="en-US" sz="1400" dirty="0" smtClean="0"/>
                <a:t>编码</a:t>
              </a:r>
              <a:r>
                <a:rPr lang="zh-CN" altLang="en-US" sz="1400" dirty="0"/>
                <a:t>模型的时间编码比较</a:t>
              </a:r>
              <a:r>
                <a:rPr lang="zh-CN" altLang="en-US" sz="1400" dirty="0" smtClean="0"/>
                <a:t>。较</a:t>
              </a:r>
              <a:r>
                <a:rPr lang="zh-CN" altLang="en-US" sz="1400" dirty="0"/>
                <a:t>大的值表示因子编码比使用虚拟变量的模型花费更少的时间进行训练</a:t>
              </a:r>
            </a:p>
          </p:txBody>
        </p:sp>
      </p:grpSp>
    </p:spTree>
    <p:extLst>
      <p:ext uri="{BB962C8B-B14F-4D97-AF65-F5344CB8AC3E}">
        <p14:creationId xmlns:p14="http://schemas.microsoft.com/office/powerpoint/2010/main" val="95377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186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713663" y="-887104"/>
            <a:ext cx="7530778" cy="6435622"/>
            <a:chOff x="713663" y="-887104"/>
            <a:chExt cx="7530778" cy="643562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0647"/>
            <a:stretch/>
          </p:blipFill>
          <p:spPr>
            <a:xfrm>
              <a:off x="713663" y="-887104"/>
              <a:ext cx="7530778" cy="6127845"/>
            </a:xfrm>
            <a:prstGeom prst="rect">
              <a:avLst/>
            </a:prstGeom>
          </p:spPr>
        </p:pic>
        <p:sp>
          <p:nvSpPr>
            <p:cNvPr id="3" name="矩形 2"/>
            <p:cNvSpPr/>
            <p:nvPr/>
          </p:nvSpPr>
          <p:spPr>
            <a:xfrm>
              <a:off x="2065361" y="5240741"/>
              <a:ext cx="5604681" cy="307777"/>
            </a:xfrm>
            <a:prstGeom prst="rect">
              <a:avLst/>
            </a:prstGeom>
          </p:spPr>
          <p:txBody>
            <a:bodyPr wrap="square">
              <a:spAutoFit/>
            </a:bodyPr>
            <a:lstStyle/>
            <a:p>
              <a:r>
                <a:rPr lang="zh-CN" altLang="en-US" sz="1400" dirty="0"/>
                <a:t>图</a:t>
              </a:r>
              <a:r>
                <a:rPr lang="zh-CN" altLang="en-US" sz="1400" dirty="0" smtClean="0"/>
                <a:t>6.1</a:t>
              </a:r>
              <a:r>
                <a:rPr lang="en-US" altLang="zh-CN" sz="1400" dirty="0" smtClean="0"/>
                <a:t>: </a:t>
              </a:r>
              <a:r>
                <a:rPr lang="zh-CN" altLang="en-US" sz="1400" dirty="0" smtClean="0"/>
                <a:t>应用</a:t>
              </a:r>
              <a:r>
                <a:rPr lang="zh-CN" altLang="en-US" sz="1400" dirty="0"/>
                <a:t>Box-Cox变换</a:t>
              </a:r>
              <a:r>
                <a:rPr lang="zh-CN" altLang="en-US" sz="1400" dirty="0" smtClean="0"/>
                <a:t>之前</a:t>
              </a:r>
              <a:r>
                <a:rPr lang="en-US" altLang="zh-CN" sz="1400" dirty="0" smtClean="0"/>
                <a:t>(</a:t>
              </a:r>
              <a:r>
                <a:rPr lang="zh-CN" altLang="en-US" sz="1400" dirty="0" smtClean="0"/>
                <a:t>a</a:t>
              </a:r>
              <a:r>
                <a:rPr lang="en-US" altLang="zh-CN" sz="1400" dirty="0" smtClean="0"/>
                <a:t>)</a:t>
              </a:r>
              <a:r>
                <a:rPr lang="zh-CN" altLang="en-US" sz="1400" dirty="0" smtClean="0"/>
                <a:t>和之后</a:t>
              </a:r>
              <a:r>
                <a:rPr lang="en-US" altLang="zh-CN" sz="1400" dirty="0" smtClean="0"/>
                <a:t>(</a:t>
              </a:r>
              <a:r>
                <a:rPr lang="zh-CN" altLang="en-US" sz="1400" dirty="0" smtClean="0"/>
                <a:t>b</a:t>
              </a:r>
              <a:r>
                <a:rPr lang="en-US" altLang="zh-CN" sz="1400" dirty="0" smtClean="0"/>
                <a:t>)</a:t>
              </a:r>
              <a:r>
                <a:rPr lang="zh-CN" altLang="en-US" sz="1400" dirty="0" smtClean="0"/>
                <a:t>的</a:t>
              </a:r>
              <a:r>
                <a:rPr lang="zh-CN" altLang="en-US" sz="1400" dirty="0"/>
                <a:t>偏斜预测器的分布</a:t>
              </a:r>
            </a:p>
          </p:txBody>
        </p:sp>
      </p:grpSp>
    </p:spTree>
    <p:extLst>
      <p:ext uri="{BB962C8B-B14F-4D97-AF65-F5344CB8AC3E}">
        <p14:creationId xmlns:p14="http://schemas.microsoft.com/office/powerpoint/2010/main" val="1300632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9169" y="-2388359"/>
            <a:ext cx="8608722" cy="6637418"/>
            <a:chOff x="-229169" y="-2388359"/>
            <a:chExt cx="8608722" cy="663741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0846"/>
            <a:stretch/>
          </p:blipFill>
          <p:spPr>
            <a:xfrm>
              <a:off x="-229169" y="-2388359"/>
              <a:ext cx="8608722" cy="6114198"/>
            </a:xfrm>
            <a:prstGeom prst="rect">
              <a:avLst/>
            </a:prstGeom>
          </p:spPr>
        </p:pic>
        <p:sp>
          <p:nvSpPr>
            <p:cNvPr id="3" name="矩形 2"/>
            <p:cNvSpPr/>
            <p:nvPr/>
          </p:nvSpPr>
          <p:spPr>
            <a:xfrm>
              <a:off x="1587689" y="3725839"/>
              <a:ext cx="6246125" cy="523220"/>
            </a:xfrm>
            <a:prstGeom prst="rect">
              <a:avLst/>
            </a:prstGeom>
          </p:spPr>
          <p:txBody>
            <a:bodyPr wrap="square">
              <a:spAutoFit/>
            </a:bodyPr>
            <a:lstStyle/>
            <a:p>
              <a:r>
                <a:rPr lang="zh-CN" altLang="en-US" sz="1400" dirty="0"/>
                <a:t>图</a:t>
              </a:r>
              <a:r>
                <a:rPr lang="zh-CN" altLang="en-US" sz="1400" dirty="0" smtClean="0"/>
                <a:t>6.2</a:t>
              </a:r>
              <a:r>
                <a:rPr lang="en-US" altLang="zh-CN" sz="1400" dirty="0" smtClean="0"/>
                <a:t>: </a:t>
              </a:r>
              <a:r>
                <a:rPr lang="zh-CN" altLang="en-US" sz="1400" dirty="0" smtClean="0"/>
                <a:t>随</a:t>
              </a:r>
              <a:r>
                <a:rPr lang="zh-CN" altLang="en-US" sz="1400" dirty="0"/>
                <a:t>时间推移的一系列结果值</a:t>
              </a:r>
              <a:r>
                <a:rPr lang="zh-CN" altLang="en-US" sz="1400" dirty="0" smtClean="0"/>
                <a:t>。原始</a:t>
              </a:r>
              <a:r>
                <a:rPr lang="zh-CN" altLang="en-US" sz="1400" dirty="0"/>
                <a:t>数据包含第10天和第45天的异常值。平滑值是3点运行中值的结果</a:t>
              </a:r>
            </a:p>
          </p:txBody>
        </p:sp>
      </p:grpSp>
    </p:spTree>
    <p:extLst>
      <p:ext uri="{BB962C8B-B14F-4D97-AF65-F5344CB8AC3E}">
        <p14:creationId xmlns:p14="http://schemas.microsoft.com/office/powerpoint/2010/main" val="498250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9182" y="-727880"/>
            <a:ext cx="7620000" cy="5416589"/>
            <a:chOff x="109182" y="-727880"/>
            <a:chExt cx="7620000" cy="5416589"/>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399"/>
            <a:stretch/>
          </p:blipFill>
          <p:spPr>
            <a:xfrm>
              <a:off x="109182" y="-727880"/>
              <a:ext cx="7620000" cy="5108812"/>
            </a:xfrm>
            <a:prstGeom prst="rect">
              <a:avLst/>
            </a:prstGeom>
          </p:spPr>
        </p:pic>
        <p:sp>
          <p:nvSpPr>
            <p:cNvPr id="3" name="矩形 2"/>
            <p:cNvSpPr/>
            <p:nvPr/>
          </p:nvSpPr>
          <p:spPr>
            <a:xfrm>
              <a:off x="2679464" y="4380932"/>
              <a:ext cx="3376245" cy="307777"/>
            </a:xfrm>
            <a:prstGeom prst="rect">
              <a:avLst/>
            </a:prstGeom>
          </p:spPr>
          <p:txBody>
            <a:bodyPr wrap="none">
              <a:spAutoFit/>
            </a:bodyPr>
            <a:lstStyle/>
            <a:p>
              <a:r>
                <a:rPr lang="zh-CN" altLang="en-US" sz="1400" dirty="0"/>
                <a:t>图</a:t>
              </a:r>
              <a:r>
                <a:rPr lang="zh-CN" altLang="en-US" sz="1400" dirty="0" smtClean="0"/>
                <a:t>6.3</a:t>
              </a:r>
              <a:r>
                <a:rPr lang="en-US" altLang="zh-CN" sz="1400" dirty="0" smtClean="0"/>
                <a:t>: </a:t>
              </a:r>
              <a:r>
                <a:rPr lang="zh-CN" altLang="en-US" sz="1400" dirty="0" smtClean="0"/>
                <a:t>训练</a:t>
              </a:r>
              <a:r>
                <a:rPr lang="zh-CN" altLang="en-US" sz="1400" dirty="0"/>
                <a:t>集的销售价格和批次区域数据</a:t>
              </a:r>
            </a:p>
          </p:txBody>
        </p:sp>
      </p:grpSp>
    </p:spTree>
    <p:extLst>
      <p:ext uri="{BB962C8B-B14F-4D97-AF65-F5344CB8AC3E}">
        <p14:creationId xmlns:p14="http://schemas.microsoft.com/office/powerpoint/2010/main" val="1054002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48435" y="-2347415"/>
            <a:ext cx="6395357" cy="6610122"/>
            <a:chOff x="848435" y="-2347415"/>
            <a:chExt cx="6395357" cy="661012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244"/>
            <a:stretch/>
          </p:blipFill>
          <p:spPr>
            <a:xfrm>
              <a:off x="848435" y="-2347415"/>
              <a:ext cx="6395357" cy="6086902"/>
            </a:xfrm>
            <a:prstGeom prst="rect">
              <a:avLst/>
            </a:prstGeom>
          </p:spPr>
        </p:pic>
        <p:sp>
          <p:nvSpPr>
            <p:cNvPr id="3" name="矩形 2"/>
            <p:cNvSpPr/>
            <p:nvPr/>
          </p:nvSpPr>
          <p:spPr>
            <a:xfrm>
              <a:off x="1628633" y="3739487"/>
              <a:ext cx="5154304" cy="523220"/>
            </a:xfrm>
            <a:prstGeom prst="rect">
              <a:avLst/>
            </a:prstGeom>
          </p:spPr>
          <p:txBody>
            <a:bodyPr wrap="square">
              <a:spAutoFit/>
            </a:bodyPr>
            <a:lstStyle/>
            <a:p>
              <a:r>
                <a:rPr lang="zh-CN" altLang="en-US" sz="1400" dirty="0"/>
                <a:t>图</a:t>
              </a:r>
              <a:r>
                <a:rPr lang="zh-CN" altLang="en-US" sz="1400" dirty="0" smtClean="0"/>
                <a:t>6.4</a:t>
              </a:r>
              <a:r>
                <a:rPr lang="en-US" altLang="zh-CN" sz="1400" dirty="0" smtClean="0"/>
                <a:t>: (</a:t>
              </a:r>
              <a:r>
                <a:rPr lang="zh-CN" altLang="en-US" sz="1400" dirty="0" smtClean="0"/>
                <a:t>a</a:t>
              </a:r>
              <a:r>
                <a:rPr lang="en-US" altLang="zh-CN" sz="1400" dirty="0" smtClean="0"/>
                <a:t>)</a:t>
              </a:r>
              <a:r>
                <a:rPr lang="zh-CN" altLang="en-US" sz="1400" dirty="0" smtClean="0"/>
                <a:t>使用</a:t>
              </a:r>
              <a:r>
                <a:rPr lang="zh-CN" altLang="en-US" sz="1400" dirty="0"/>
                <a:t>自然样条基函数为批量区域预测器创建的特征。 蓝线对应于结</a:t>
              </a:r>
              <a:r>
                <a:rPr lang="zh-CN" altLang="en-US" sz="1400" dirty="0" smtClean="0"/>
                <a:t>。</a:t>
              </a:r>
              <a:r>
                <a:rPr lang="en-US" altLang="zh-CN" sz="1400" dirty="0" smtClean="0"/>
                <a:t>(</a:t>
              </a:r>
              <a:r>
                <a:rPr lang="zh-CN" altLang="en-US" sz="1400" dirty="0" smtClean="0"/>
                <a:t>b</a:t>
              </a:r>
              <a:r>
                <a:rPr lang="en-US" altLang="zh-CN" sz="1400" dirty="0" smtClean="0"/>
                <a:t>)</a:t>
              </a:r>
              <a:r>
                <a:rPr lang="zh-CN" altLang="en-US" sz="1400" dirty="0" smtClean="0"/>
                <a:t>回归</a:t>
              </a:r>
              <a:r>
                <a:rPr lang="zh-CN" altLang="en-US" sz="1400" dirty="0"/>
                <a:t>模型后的拟合估计每个特征的模型系数</a:t>
              </a:r>
            </a:p>
          </p:txBody>
        </p:sp>
      </p:grpSp>
    </p:spTree>
    <p:extLst>
      <p:ext uri="{BB962C8B-B14F-4D97-AF65-F5344CB8AC3E}">
        <p14:creationId xmlns:p14="http://schemas.microsoft.com/office/powerpoint/2010/main" val="1944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220951" y="2577312"/>
            <a:ext cx="8318500" cy="1781852"/>
            <a:chOff x="1220951" y="2577312"/>
            <a:chExt cx="8318500" cy="1781852"/>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9396"/>
            <a:stretch/>
          </p:blipFill>
          <p:spPr>
            <a:xfrm>
              <a:off x="1220951" y="2885089"/>
              <a:ext cx="8318500" cy="1474075"/>
            </a:xfrm>
            <a:prstGeom prst="rect">
              <a:avLst/>
            </a:prstGeom>
          </p:spPr>
        </p:pic>
        <p:sp>
          <p:nvSpPr>
            <p:cNvPr id="3" name="矩形 2"/>
            <p:cNvSpPr/>
            <p:nvPr/>
          </p:nvSpPr>
          <p:spPr>
            <a:xfrm>
              <a:off x="1220951" y="2577312"/>
              <a:ext cx="3286477" cy="307777"/>
            </a:xfrm>
            <a:prstGeom prst="rect">
              <a:avLst/>
            </a:prstGeom>
          </p:spPr>
          <p:txBody>
            <a:bodyPr wrap="none">
              <a:spAutoFit/>
            </a:bodyPr>
            <a:lstStyle/>
            <a:p>
              <a:r>
                <a:rPr lang="zh-CN" altLang="en-US" sz="1400" smtClean="0"/>
                <a:t>表2.1：阻塞分类和中风结果之间的关联</a:t>
              </a:r>
              <a:endParaRPr lang="zh-CN" altLang="en-US" sz="1400"/>
            </a:p>
          </p:txBody>
        </p:sp>
      </p:grpSp>
    </p:spTree>
    <p:extLst>
      <p:ext uri="{BB962C8B-B14F-4D97-AF65-F5344CB8AC3E}">
        <p14:creationId xmlns:p14="http://schemas.microsoft.com/office/powerpoint/2010/main" val="1313641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55494" y="-2074460"/>
            <a:ext cx="6472013" cy="6582826"/>
            <a:chOff x="455494" y="-2074460"/>
            <a:chExt cx="6472013" cy="6582826"/>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642"/>
            <a:stretch/>
          </p:blipFill>
          <p:spPr>
            <a:xfrm>
              <a:off x="455494" y="-2074460"/>
              <a:ext cx="6472013" cy="6059606"/>
            </a:xfrm>
            <a:prstGeom prst="rect">
              <a:avLst/>
            </a:prstGeom>
          </p:spPr>
        </p:pic>
        <p:sp>
          <p:nvSpPr>
            <p:cNvPr id="3" name="矩形 2"/>
            <p:cNvSpPr/>
            <p:nvPr/>
          </p:nvSpPr>
          <p:spPr>
            <a:xfrm>
              <a:off x="1355678" y="3985146"/>
              <a:ext cx="5099713" cy="523220"/>
            </a:xfrm>
            <a:prstGeom prst="rect">
              <a:avLst/>
            </a:prstGeom>
          </p:spPr>
          <p:txBody>
            <a:bodyPr wrap="square">
              <a:spAutoFit/>
            </a:bodyPr>
            <a:lstStyle/>
            <a:p>
              <a:r>
                <a:rPr lang="zh-CN" altLang="en-US" sz="1400" dirty="0"/>
                <a:t>图</a:t>
              </a:r>
              <a:r>
                <a:rPr lang="zh-CN" altLang="en-US" sz="1400" dirty="0" smtClean="0"/>
                <a:t>6.5</a:t>
              </a:r>
              <a:r>
                <a:rPr lang="en-US" altLang="zh-CN" sz="1400" dirty="0" smtClean="0"/>
                <a:t>: (</a:t>
              </a:r>
              <a:r>
                <a:rPr lang="zh-CN" altLang="en-US" sz="1400" dirty="0" smtClean="0"/>
                <a:t>a</a:t>
              </a:r>
              <a:r>
                <a:rPr lang="en-US" altLang="zh-CN" sz="1400" dirty="0" smtClean="0"/>
                <a:t>)</a:t>
              </a:r>
              <a:r>
                <a:rPr lang="zh-CN" altLang="en-US" sz="1400" dirty="0" smtClean="0"/>
                <a:t>使用</a:t>
              </a:r>
              <a:r>
                <a:rPr lang="zh-CN" altLang="en-US" sz="1400" dirty="0"/>
                <a:t>自然样条基函数为批量区域预测器创建的特征。 蓝线对应于结</a:t>
              </a:r>
              <a:r>
                <a:rPr lang="zh-CN" altLang="en-US" sz="1400" dirty="0" smtClean="0"/>
                <a:t>。</a:t>
              </a:r>
              <a:r>
                <a:rPr lang="en-US" altLang="zh-CN" sz="1400" dirty="0" smtClean="0"/>
                <a:t>(</a:t>
              </a:r>
              <a:r>
                <a:rPr lang="zh-CN" altLang="en-US" sz="1400" dirty="0" smtClean="0"/>
                <a:t>b</a:t>
              </a:r>
              <a:r>
                <a:rPr lang="en-US" altLang="zh-CN" sz="1400" dirty="0" smtClean="0"/>
                <a:t>)</a:t>
              </a:r>
              <a:r>
                <a:rPr lang="zh-CN" altLang="en-US" sz="1400" dirty="0" smtClean="0"/>
                <a:t>回归</a:t>
              </a:r>
              <a:r>
                <a:rPr lang="zh-CN" altLang="en-US" sz="1400" dirty="0"/>
                <a:t>模型后的拟合估计每个特征的模型系数</a:t>
              </a:r>
            </a:p>
          </p:txBody>
        </p:sp>
      </p:grpSp>
    </p:spTree>
    <p:extLst>
      <p:ext uri="{BB962C8B-B14F-4D97-AF65-F5344CB8AC3E}">
        <p14:creationId xmlns:p14="http://schemas.microsoft.com/office/powerpoint/2010/main" val="426181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556715" y="-2060812"/>
            <a:ext cx="6606416" cy="6801190"/>
            <a:chOff x="556715" y="-2060812"/>
            <a:chExt cx="6606416" cy="680119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8458"/>
            <a:stretch/>
          </p:blipFill>
          <p:spPr>
            <a:xfrm>
              <a:off x="556715" y="-2060812"/>
              <a:ext cx="6606416" cy="6277970"/>
            </a:xfrm>
            <a:prstGeom prst="rect">
              <a:avLst/>
            </a:prstGeom>
          </p:spPr>
        </p:pic>
        <p:sp>
          <p:nvSpPr>
            <p:cNvPr id="3" name="矩形 2"/>
            <p:cNvSpPr/>
            <p:nvPr/>
          </p:nvSpPr>
          <p:spPr>
            <a:xfrm>
              <a:off x="1574041" y="4217158"/>
              <a:ext cx="5017827" cy="523220"/>
            </a:xfrm>
            <a:prstGeom prst="rect">
              <a:avLst/>
            </a:prstGeom>
          </p:spPr>
          <p:txBody>
            <a:bodyPr wrap="square">
              <a:spAutoFit/>
            </a:bodyPr>
            <a:lstStyle/>
            <a:p>
              <a:r>
                <a:rPr lang="zh-CN" altLang="en-US" sz="1400" dirty="0"/>
                <a:t>图</a:t>
              </a:r>
              <a:r>
                <a:rPr lang="zh-CN" altLang="en-US" sz="1400" dirty="0" smtClean="0"/>
                <a:t>6.6</a:t>
              </a:r>
              <a:r>
                <a:rPr lang="en-US" altLang="zh-CN" sz="1400" dirty="0" smtClean="0"/>
                <a:t>: </a:t>
              </a:r>
              <a:r>
                <a:rPr lang="zh-CN" altLang="en-US" sz="1400" dirty="0" smtClean="0"/>
                <a:t>原始数据</a:t>
              </a:r>
              <a:r>
                <a:rPr lang="en-US" altLang="zh-CN" sz="1400" dirty="0" smtClean="0"/>
                <a:t>(</a:t>
              </a:r>
              <a:r>
                <a:rPr lang="zh-CN" altLang="en-US" sz="1400" dirty="0" smtClean="0"/>
                <a:t>a</a:t>
              </a:r>
              <a:r>
                <a:rPr lang="en-US" altLang="zh-CN" sz="1400" dirty="0" smtClean="0"/>
                <a:t>)</a:t>
              </a:r>
              <a:r>
                <a:rPr lang="zh-CN" altLang="en-US" sz="1400" dirty="0" smtClean="0"/>
                <a:t>和</a:t>
              </a:r>
              <a:r>
                <a:rPr lang="zh-CN" altLang="en-US" sz="1400" dirty="0"/>
                <a:t>分</a:t>
              </a:r>
              <a:r>
                <a:rPr lang="zh-CN" altLang="en-US" sz="1400" dirty="0" smtClean="0"/>
                <a:t>箱</a:t>
              </a:r>
              <a:r>
                <a:rPr lang="en-US" altLang="zh-CN" sz="1400" dirty="0" smtClean="0"/>
                <a:t>(</a:t>
              </a:r>
              <a:r>
                <a:rPr lang="zh-CN" altLang="en-US" sz="1400" dirty="0" smtClean="0"/>
                <a:t>b</a:t>
              </a:r>
              <a:r>
                <a:rPr lang="en-US" altLang="zh-CN" sz="1400" dirty="0" smtClean="0"/>
                <a:t>)</a:t>
              </a:r>
              <a:r>
                <a:rPr lang="zh-CN" altLang="en-US" sz="1400" dirty="0" smtClean="0"/>
                <a:t>模拟</a:t>
              </a:r>
              <a:r>
                <a:rPr lang="zh-CN" altLang="en-US" sz="1400" dirty="0"/>
                <a:t>数据</a:t>
              </a:r>
              <a:r>
                <a:rPr lang="zh-CN" altLang="en-US" sz="1400" dirty="0" smtClean="0"/>
                <a:t>。此外</a:t>
              </a:r>
              <a:r>
                <a:rPr lang="en-US" altLang="zh-CN" sz="1400" dirty="0" smtClean="0"/>
                <a:t>, </a:t>
              </a:r>
              <a:r>
                <a:rPr lang="zh-CN" altLang="en-US" sz="1400" dirty="0" smtClean="0"/>
                <a:t>模拟</a:t>
              </a:r>
              <a:r>
                <a:rPr lang="en-US" altLang="zh-CN" sz="1400" dirty="0" smtClean="0"/>
                <a:t>(</a:t>
              </a:r>
              <a:r>
                <a:rPr lang="zh-CN" altLang="en-US" sz="1400" dirty="0" smtClean="0"/>
                <a:t>c</a:t>
              </a:r>
              <a:r>
                <a:rPr lang="en-US" altLang="zh-CN" sz="1400" dirty="0" smtClean="0"/>
                <a:t>)</a:t>
              </a:r>
              <a:r>
                <a:rPr lang="zh-CN" altLang="en-US" sz="1400" dirty="0" smtClean="0"/>
                <a:t>的</a:t>
              </a:r>
              <a:r>
                <a:rPr lang="zh-CN" altLang="en-US" sz="1400" dirty="0"/>
                <a:t>结果，其中预测器是非信息性的</a:t>
              </a:r>
            </a:p>
          </p:txBody>
        </p:sp>
      </p:grpSp>
    </p:spTree>
    <p:extLst>
      <p:ext uri="{BB962C8B-B14F-4D97-AF65-F5344CB8AC3E}">
        <p14:creationId xmlns:p14="http://schemas.microsoft.com/office/powerpoint/2010/main" val="966255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0" y="-1262039"/>
            <a:ext cx="9004300" cy="4555755"/>
            <a:chOff x="0" y="-1262039"/>
            <a:chExt cx="9004300" cy="4555755"/>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27836"/>
            <a:stretch/>
          </p:blipFill>
          <p:spPr>
            <a:xfrm>
              <a:off x="0" y="-1262039"/>
              <a:ext cx="9004300" cy="4032535"/>
            </a:xfrm>
            <a:prstGeom prst="rect">
              <a:avLst/>
            </a:prstGeom>
          </p:spPr>
        </p:pic>
        <p:sp>
          <p:nvSpPr>
            <p:cNvPr id="4" name="矩形 3"/>
            <p:cNvSpPr/>
            <p:nvPr/>
          </p:nvSpPr>
          <p:spPr>
            <a:xfrm>
              <a:off x="1041778" y="2770496"/>
              <a:ext cx="7239189" cy="523220"/>
            </a:xfrm>
            <a:prstGeom prst="rect">
              <a:avLst/>
            </a:prstGeom>
          </p:spPr>
          <p:txBody>
            <a:bodyPr wrap="square">
              <a:spAutoFit/>
            </a:bodyPr>
            <a:lstStyle/>
            <a:p>
              <a:r>
                <a:rPr lang="zh-CN" altLang="en-US" sz="1400" dirty="0"/>
                <a:t>图</a:t>
              </a:r>
              <a:r>
                <a:rPr lang="zh-CN" altLang="en-US" sz="1400" dirty="0" smtClean="0"/>
                <a:t>6.7</a:t>
              </a:r>
              <a:r>
                <a:rPr lang="en-US" altLang="zh-CN" sz="1400" dirty="0" smtClean="0"/>
                <a:t>: </a:t>
              </a:r>
              <a:r>
                <a:rPr lang="zh-CN" altLang="en-US" sz="1400" dirty="0" smtClean="0"/>
                <a:t>两</a:t>
              </a:r>
              <a:r>
                <a:rPr lang="zh-CN" altLang="en-US" sz="1400" dirty="0"/>
                <a:t>个高度相关的预测变量的主成分分析</a:t>
              </a:r>
              <a:r>
                <a:rPr lang="zh-CN" altLang="en-US" sz="1400" dirty="0" smtClean="0"/>
                <a:t>。</a:t>
              </a:r>
              <a:r>
                <a:rPr lang="en-US" altLang="zh-CN" sz="1400" dirty="0" smtClean="0"/>
                <a:t>(</a:t>
              </a:r>
              <a:r>
                <a:rPr lang="zh-CN" altLang="en-US" sz="1400" dirty="0" smtClean="0"/>
                <a:t>a</a:t>
              </a:r>
              <a:r>
                <a:rPr lang="en-US" altLang="zh-CN" sz="1400" dirty="0" smtClean="0"/>
                <a:t>)</a:t>
              </a:r>
              <a:r>
                <a:rPr lang="zh-CN" altLang="en-US" sz="1400" dirty="0" smtClean="0"/>
                <a:t>两</a:t>
              </a:r>
              <a:r>
                <a:rPr lang="zh-CN" altLang="en-US" sz="1400" dirty="0"/>
                <a:t>个高度相关的预测器的散点图，其中第一主方向用虚线表示</a:t>
              </a:r>
              <a:r>
                <a:rPr lang="zh-CN" altLang="en-US" sz="1400" dirty="0" smtClean="0"/>
                <a:t>。</a:t>
              </a:r>
              <a:r>
                <a:rPr lang="en-US" altLang="zh-CN" sz="1400" dirty="0" smtClean="0"/>
                <a:t>(</a:t>
              </a:r>
              <a:r>
                <a:rPr lang="zh-CN" altLang="en-US" sz="1400" dirty="0" smtClean="0"/>
                <a:t>b</a:t>
              </a:r>
              <a:r>
                <a:rPr lang="en-US" altLang="zh-CN" sz="1400" dirty="0" smtClean="0"/>
                <a:t>)</a:t>
              </a:r>
              <a:r>
                <a:rPr lang="zh-CN" altLang="en-US" sz="1400" dirty="0" smtClean="0"/>
                <a:t>原始</a:t>
              </a:r>
              <a:r>
                <a:rPr lang="zh-CN" altLang="en-US" sz="1400" dirty="0"/>
                <a:t>数据在第一主方向上的正交投影</a:t>
              </a:r>
              <a:r>
                <a:rPr lang="zh-CN" altLang="en-US" sz="1400" dirty="0" smtClean="0"/>
                <a:t>。新</a:t>
              </a:r>
              <a:r>
                <a:rPr lang="zh-CN" altLang="en-US" sz="1400" dirty="0"/>
                <a:t>功能由红点表示</a:t>
              </a:r>
            </a:p>
          </p:txBody>
        </p:sp>
      </p:grpSp>
    </p:spTree>
    <p:extLst>
      <p:ext uri="{BB962C8B-B14F-4D97-AF65-F5344CB8AC3E}">
        <p14:creationId xmlns:p14="http://schemas.microsoft.com/office/powerpoint/2010/main" val="585152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382896" y="-630071"/>
            <a:ext cx="9245600" cy="4772869"/>
            <a:chOff x="-382896" y="-630071"/>
            <a:chExt cx="9245600" cy="4772869"/>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6290"/>
            <a:stretch/>
          </p:blipFill>
          <p:spPr>
            <a:xfrm>
              <a:off x="-382896" y="-630071"/>
              <a:ext cx="9245600" cy="4465092"/>
            </a:xfrm>
            <a:prstGeom prst="rect">
              <a:avLst/>
            </a:prstGeom>
          </p:spPr>
        </p:pic>
        <p:sp>
          <p:nvSpPr>
            <p:cNvPr id="3" name="矩形 2"/>
            <p:cNvSpPr/>
            <p:nvPr/>
          </p:nvSpPr>
          <p:spPr>
            <a:xfrm>
              <a:off x="482220" y="3835021"/>
              <a:ext cx="8252346" cy="307777"/>
            </a:xfrm>
            <a:prstGeom prst="rect">
              <a:avLst/>
            </a:prstGeom>
          </p:spPr>
          <p:txBody>
            <a:bodyPr wrap="square">
              <a:spAutoFit/>
            </a:bodyPr>
            <a:lstStyle/>
            <a:p>
              <a:r>
                <a:rPr lang="zh-CN" altLang="en-US" sz="1400" dirty="0"/>
                <a:t>图</a:t>
              </a:r>
              <a:r>
                <a:rPr lang="zh-CN" altLang="en-US" sz="1400" dirty="0" smtClean="0"/>
                <a:t>6.8</a:t>
              </a:r>
              <a:r>
                <a:rPr lang="en-US" altLang="zh-CN" sz="1400" dirty="0" smtClean="0"/>
                <a:t>: </a:t>
              </a:r>
              <a:r>
                <a:rPr lang="zh-CN" altLang="en-US" sz="1400" dirty="0" smtClean="0"/>
                <a:t>选择</a:t>
              </a:r>
              <a:r>
                <a:rPr lang="zh-CN" altLang="en-US" sz="1400" dirty="0"/>
                <a:t>用于总结最大变化的两个预测变量的线性组合包含与两个原始预测变量基本相同的信息</a:t>
              </a:r>
            </a:p>
          </p:txBody>
        </p:sp>
      </p:grpSp>
    </p:spTree>
    <p:extLst>
      <p:ext uri="{BB962C8B-B14F-4D97-AF65-F5344CB8AC3E}">
        <p14:creationId xmlns:p14="http://schemas.microsoft.com/office/powerpoint/2010/main" val="1328968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48799" y="-1883391"/>
            <a:ext cx="6357038" cy="6555530"/>
            <a:chOff x="-148799" y="-1883391"/>
            <a:chExt cx="6357038" cy="655553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2040"/>
            <a:stretch/>
          </p:blipFill>
          <p:spPr>
            <a:xfrm>
              <a:off x="-148799" y="-1883391"/>
              <a:ext cx="6357038" cy="6032310"/>
            </a:xfrm>
            <a:prstGeom prst="rect">
              <a:avLst/>
            </a:prstGeom>
          </p:spPr>
        </p:pic>
        <p:sp>
          <p:nvSpPr>
            <p:cNvPr id="3" name="矩形 2"/>
            <p:cNvSpPr/>
            <p:nvPr/>
          </p:nvSpPr>
          <p:spPr>
            <a:xfrm>
              <a:off x="796119" y="4148919"/>
              <a:ext cx="4826758" cy="523220"/>
            </a:xfrm>
            <a:prstGeom prst="rect">
              <a:avLst/>
            </a:prstGeom>
          </p:spPr>
          <p:txBody>
            <a:bodyPr wrap="square">
              <a:spAutoFit/>
            </a:bodyPr>
            <a:lstStyle/>
            <a:p>
              <a:r>
                <a:rPr lang="zh-CN" altLang="en-US" sz="1400" dirty="0"/>
                <a:t>图</a:t>
              </a:r>
              <a:r>
                <a:rPr lang="zh-CN" altLang="en-US" sz="1400" dirty="0" smtClean="0"/>
                <a:t>6.9</a:t>
              </a:r>
              <a:r>
                <a:rPr lang="en-US" altLang="zh-CN" sz="1400" dirty="0" smtClean="0"/>
                <a:t>: </a:t>
              </a:r>
              <a:r>
                <a:rPr lang="zh-CN" altLang="en-US" sz="1400" dirty="0" smtClean="0"/>
                <a:t>Clark</a:t>
              </a:r>
              <a:r>
                <a:rPr lang="zh-CN" altLang="en-US" sz="1400" dirty="0"/>
                <a:t>和Lake周末乘客的几种线性投影方法的得分值。 x轴值是每种方法的得分，y轴是乘客（以千计）</a:t>
              </a:r>
            </a:p>
          </p:txBody>
        </p:sp>
      </p:grpSp>
    </p:spTree>
    <p:extLst>
      <p:ext uri="{BB962C8B-B14F-4D97-AF65-F5344CB8AC3E}">
        <p14:creationId xmlns:p14="http://schemas.microsoft.com/office/powerpoint/2010/main" val="24024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768255" y="-2456597"/>
            <a:ext cx="5702657" cy="6924020"/>
            <a:chOff x="768255" y="-2456597"/>
            <a:chExt cx="5702657" cy="692402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768255" y="-2456597"/>
              <a:ext cx="5702657" cy="6400800"/>
            </a:xfrm>
            <a:prstGeom prst="rect">
              <a:avLst/>
            </a:prstGeom>
          </p:spPr>
        </p:pic>
        <p:sp>
          <p:nvSpPr>
            <p:cNvPr id="3" name="矩形 2"/>
            <p:cNvSpPr/>
            <p:nvPr/>
          </p:nvSpPr>
          <p:spPr>
            <a:xfrm>
              <a:off x="1329034" y="3944203"/>
              <a:ext cx="4581098" cy="523220"/>
            </a:xfrm>
            <a:prstGeom prst="rect">
              <a:avLst/>
            </a:prstGeom>
          </p:spPr>
          <p:txBody>
            <a:bodyPr wrap="square">
              <a:spAutoFit/>
            </a:bodyPr>
            <a:lstStyle/>
            <a:p>
              <a:r>
                <a:rPr lang="zh-CN" altLang="en-US" sz="1400" dirty="0"/>
                <a:t>图</a:t>
              </a:r>
              <a:r>
                <a:rPr lang="zh-CN" altLang="en-US" sz="1400" dirty="0" smtClean="0"/>
                <a:t>6.10</a:t>
              </a:r>
              <a:r>
                <a:rPr lang="en-US" altLang="zh-CN" sz="1400" dirty="0" smtClean="0"/>
                <a:t>: </a:t>
              </a:r>
              <a:r>
                <a:rPr lang="zh-CN" altLang="en-US" sz="1400" dirty="0" smtClean="0"/>
                <a:t>前</a:t>
              </a:r>
              <a:r>
                <a:rPr lang="zh-CN" altLang="en-US" sz="1400" dirty="0"/>
                <a:t>五个主成分系数的热图</a:t>
              </a:r>
              <a:r>
                <a:rPr lang="zh-CN" altLang="en-US" sz="1400" dirty="0" smtClean="0"/>
                <a:t>。使用</a:t>
              </a:r>
              <a:r>
                <a:rPr lang="zh-CN" altLang="en-US" sz="1400" dirty="0"/>
                <a:t>所有五个组件对行进行聚类</a:t>
              </a:r>
              <a:r>
                <a:rPr lang="zh-CN" altLang="en-US" sz="1400" dirty="0" smtClean="0"/>
                <a:t>。单击</a:t>
              </a:r>
              <a:r>
                <a:rPr lang="zh-CN" altLang="en-US" sz="1400" dirty="0"/>
                <a:t>该点可显示工作站，线和系数值</a:t>
              </a:r>
            </a:p>
          </p:txBody>
        </p:sp>
      </p:grpSp>
    </p:spTree>
    <p:extLst>
      <p:ext uri="{BB962C8B-B14F-4D97-AF65-F5344CB8AC3E}">
        <p14:creationId xmlns:p14="http://schemas.microsoft.com/office/powerpoint/2010/main" val="1723271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23861" y="-2047164"/>
            <a:ext cx="9100495" cy="6350814"/>
            <a:chOff x="-223861" y="-2047164"/>
            <a:chExt cx="9100495" cy="635081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5025"/>
            <a:stretch/>
          </p:blipFill>
          <p:spPr>
            <a:xfrm>
              <a:off x="-223861" y="-2047164"/>
              <a:ext cx="9100495" cy="5827594"/>
            </a:xfrm>
            <a:prstGeom prst="rect">
              <a:avLst/>
            </a:prstGeom>
          </p:spPr>
        </p:pic>
        <p:sp>
          <p:nvSpPr>
            <p:cNvPr id="3" name="矩形 2"/>
            <p:cNvSpPr/>
            <p:nvPr/>
          </p:nvSpPr>
          <p:spPr>
            <a:xfrm>
              <a:off x="766595" y="3780430"/>
              <a:ext cx="7119581" cy="523220"/>
            </a:xfrm>
            <a:prstGeom prst="rect">
              <a:avLst/>
            </a:prstGeom>
          </p:spPr>
          <p:txBody>
            <a:bodyPr wrap="square">
              <a:spAutoFit/>
            </a:bodyPr>
            <a:lstStyle/>
            <a:p>
              <a:r>
                <a:rPr lang="zh-CN" altLang="en-US" sz="1400" dirty="0"/>
                <a:t>图</a:t>
              </a:r>
              <a:r>
                <a:rPr lang="zh-CN" altLang="en-US" sz="1400" dirty="0" smtClean="0"/>
                <a:t>6.11</a:t>
              </a:r>
              <a:r>
                <a:rPr lang="en-US" altLang="zh-CN" sz="1400" dirty="0" smtClean="0"/>
                <a:t>: </a:t>
              </a:r>
              <a:r>
                <a:rPr lang="zh-CN" altLang="en-US" sz="1400" dirty="0" smtClean="0"/>
                <a:t>第二</a:t>
              </a:r>
              <a:r>
                <a:rPr lang="zh-CN" altLang="en-US" sz="1400" dirty="0"/>
                <a:t>主成分的系数</a:t>
              </a:r>
              <a:r>
                <a:rPr lang="zh-CN" altLang="en-US" sz="1400" dirty="0" smtClean="0"/>
                <a:t>。大小</a:t>
              </a:r>
              <a:r>
                <a:rPr lang="zh-CN" altLang="en-US" sz="1400" dirty="0"/>
                <a:t>是系数的相对大小，而红色表示消极性，蓝色是积极性，白色表示接近零的值</a:t>
              </a:r>
              <a:r>
                <a:rPr lang="zh-CN" altLang="en-US" sz="1400" dirty="0" smtClean="0"/>
                <a:t>。单击</a:t>
              </a:r>
              <a:r>
                <a:rPr lang="zh-CN" altLang="en-US" sz="1400" dirty="0"/>
                <a:t>该点可显示工作站，线路和绝对等级</a:t>
              </a:r>
            </a:p>
          </p:txBody>
        </p:sp>
      </p:grpSp>
    </p:spTree>
    <p:extLst>
      <p:ext uri="{BB962C8B-B14F-4D97-AF65-F5344CB8AC3E}">
        <p14:creationId xmlns:p14="http://schemas.microsoft.com/office/powerpoint/2010/main" val="2059704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4114041" y="-1310185"/>
            <a:ext cx="4665206" cy="7403657"/>
            <a:chOff x="988704" y="-1842448"/>
            <a:chExt cx="4665206" cy="740365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841"/>
            <a:stretch/>
          </p:blipFill>
          <p:spPr>
            <a:xfrm>
              <a:off x="988704" y="-1842448"/>
              <a:ext cx="4665206" cy="6045958"/>
            </a:xfrm>
            <a:prstGeom prst="rect">
              <a:avLst/>
            </a:prstGeom>
          </p:spPr>
        </p:pic>
        <p:sp>
          <p:nvSpPr>
            <p:cNvPr id="3" name="矩形 2"/>
            <p:cNvSpPr/>
            <p:nvPr/>
          </p:nvSpPr>
          <p:spPr>
            <a:xfrm>
              <a:off x="1612100" y="4176214"/>
              <a:ext cx="3418413" cy="1384995"/>
            </a:xfrm>
            <a:prstGeom prst="rect">
              <a:avLst/>
            </a:prstGeom>
          </p:spPr>
          <p:txBody>
            <a:bodyPr wrap="square">
              <a:spAutoFit/>
            </a:bodyPr>
            <a:lstStyle/>
            <a:p>
              <a:r>
                <a:rPr lang="zh-CN" altLang="en-US" sz="1400" dirty="0"/>
                <a:t>图</a:t>
              </a:r>
              <a:r>
                <a:rPr lang="zh-CN" altLang="en-US" sz="1400" dirty="0" smtClean="0"/>
                <a:t>6.12</a:t>
              </a:r>
              <a:r>
                <a:rPr lang="en-US" altLang="zh-CN" sz="1400" dirty="0" smtClean="0"/>
                <a:t>: </a:t>
              </a:r>
              <a:r>
                <a:rPr lang="zh-CN" altLang="en-US" sz="1400" dirty="0" smtClean="0"/>
                <a:t>PCA</a:t>
              </a:r>
              <a:r>
                <a:rPr lang="zh-CN" altLang="en-US" sz="1400" dirty="0"/>
                <a:t>和内核PCA的</a:t>
              </a:r>
              <a:r>
                <a:rPr lang="zh-CN" altLang="en-US" sz="1400" dirty="0" smtClean="0"/>
                <a:t>比较</a:t>
              </a:r>
              <a:r>
                <a:rPr lang="en-US" altLang="zh-CN" sz="1400" dirty="0"/>
                <a:t> </a:t>
              </a:r>
              <a:endParaRPr lang="en-US" altLang="zh-CN" sz="1400" dirty="0" smtClean="0"/>
            </a:p>
            <a:p>
              <a:r>
                <a:rPr lang="en-US" altLang="zh-CN" sz="1400" dirty="0" smtClean="0"/>
                <a:t>(</a:t>
              </a:r>
              <a:r>
                <a:rPr lang="zh-CN" altLang="en-US" sz="1400" dirty="0" smtClean="0"/>
                <a:t>a</a:t>
              </a:r>
              <a:r>
                <a:rPr lang="en-US" altLang="zh-CN" sz="1400" dirty="0" smtClean="0"/>
                <a:t>)</a:t>
              </a:r>
              <a:r>
                <a:rPr lang="zh-CN" altLang="en-US" sz="1400" dirty="0" smtClean="0"/>
                <a:t>训练</a:t>
              </a:r>
              <a:r>
                <a:rPr lang="zh-CN" altLang="en-US" sz="1400" dirty="0"/>
                <a:t>集</a:t>
              </a:r>
              <a:r>
                <a:rPr lang="zh-CN" altLang="en-US" sz="1400" dirty="0" smtClean="0"/>
                <a:t>数据</a:t>
              </a:r>
              <a:r>
                <a:rPr lang="en-US" altLang="zh-CN" sz="1400" dirty="0"/>
                <a:t> </a:t>
              </a:r>
              <a:endParaRPr lang="en-US" altLang="zh-CN" sz="1400" dirty="0" smtClean="0"/>
            </a:p>
            <a:p>
              <a:r>
                <a:rPr lang="en-US" altLang="zh-CN" sz="1400" dirty="0" smtClean="0"/>
                <a:t>(</a:t>
              </a:r>
              <a:r>
                <a:rPr lang="zh-CN" altLang="en-US" sz="1400" dirty="0" smtClean="0"/>
                <a:t>b</a:t>
              </a:r>
              <a:r>
                <a:rPr lang="en-US" altLang="zh-CN" sz="1400" dirty="0" smtClean="0"/>
                <a:t>)</a:t>
              </a:r>
              <a:r>
                <a:rPr lang="zh-CN" altLang="en-US" sz="1400" dirty="0" smtClean="0"/>
                <a:t>x</a:t>
              </a:r>
              <a:r>
                <a:rPr lang="zh-CN" altLang="en-US" sz="1400" dirty="0"/>
                <a:t>1与结果之间的模拟</a:t>
              </a:r>
              <a:r>
                <a:rPr lang="zh-CN" altLang="en-US" sz="1400" dirty="0" smtClean="0"/>
                <a:t>关系</a:t>
              </a:r>
              <a:r>
                <a:rPr lang="en-US" altLang="zh-CN" sz="1400" dirty="0"/>
                <a:t> </a:t>
              </a:r>
              <a:endParaRPr lang="en-US" altLang="zh-CN" sz="1400" dirty="0" smtClean="0"/>
            </a:p>
            <a:p>
              <a:r>
                <a:rPr lang="en-US" altLang="zh-CN" sz="1400" dirty="0" smtClean="0"/>
                <a:t>(</a:t>
              </a:r>
              <a:r>
                <a:rPr lang="zh-CN" altLang="en-US" sz="1400" dirty="0" smtClean="0"/>
                <a:t>c</a:t>
              </a:r>
              <a:r>
                <a:rPr lang="en-US" altLang="zh-CN" sz="1400" dirty="0" smtClean="0"/>
                <a:t>)</a:t>
              </a:r>
              <a:r>
                <a:rPr lang="zh-CN" altLang="en-US" sz="1400" dirty="0" smtClean="0"/>
                <a:t>PCA结果</a:t>
              </a:r>
              <a:r>
                <a:rPr lang="en-US" altLang="zh-CN" sz="1400" dirty="0" smtClean="0"/>
                <a:t> </a:t>
              </a:r>
            </a:p>
            <a:p>
              <a:r>
                <a:rPr lang="en-US" altLang="zh-CN" sz="1400" dirty="0" smtClean="0"/>
                <a:t>(</a:t>
              </a:r>
              <a:r>
                <a:rPr lang="zh-CN" altLang="en-US" sz="1400" dirty="0" smtClean="0"/>
                <a:t>d</a:t>
              </a:r>
              <a:r>
                <a:rPr lang="en-US" altLang="zh-CN" sz="1400" dirty="0" smtClean="0"/>
                <a:t>)</a:t>
              </a:r>
              <a:r>
                <a:rPr lang="zh-CN" altLang="en-US" sz="1400" dirty="0" smtClean="0"/>
                <a:t>使用</a:t>
              </a:r>
              <a:r>
                <a:rPr lang="zh-CN" altLang="en-US" sz="1400" dirty="0"/>
                <a:t>多项式核的kPCA显示更好的</a:t>
              </a:r>
              <a:r>
                <a:rPr lang="zh-CN" altLang="en-US" sz="1400" dirty="0" smtClean="0"/>
                <a:t>结果</a:t>
              </a:r>
              <a:r>
                <a:rPr lang="en-US" altLang="zh-CN" sz="1400" dirty="0"/>
                <a:t> </a:t>
              </a:r>
              <a:endParaRPr lang="en-US" altLang="zh-CN" sz="1400" dirty="0" smtClean="0"/>
            </a:p>
            <a:p>
              <a:r>
                <a:rPr lang="en-US" altLang="zh-CN" sz="1400" dirty="0" smtClean="0"/>
                <a:t>(</a:t>
              </a:r>
              <a:r>
                <a:rPr lang="zh-CN" altLang="en-US" sz="1400" dirty="0" smtClean="0"/>
                <a:t>e</a:t>
              </a:r>
              <a:r>
                <a:rPr lang="en-US" altLang="zh-CN" sz="1400" dirty="0" smtClean="0"/>
                <a:t>)</a:t>
              </a:r>
              <a:r>
                <a:rPr lang="zh-CN" altLang="en-US" sz="1400" dirty="0" smtClean="0"/>
                <a:t>二维</a:t>
              </a:r>
              <a:r>
                <a:rPr lang="zh-CN" altLang="en-US" sz="1400" dirty="0"/>
                <a:t>减少方法的剩余分布</a:t>
              </a:r>
            </a:p>
          </p:txBody>
        </p:sp>
      </p:grpSp>
    </p:spTree>
    <p:extLst>
      <p:ext uri="{BB962C8B-B14F-4D97-AF65-F5344CB8AC3E}">
        <p14:creationId xmlns:p14="http://schemas.microsoft.com/office/powerpoint/2010/main" val="13545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2470245"/>
            <a:ext cx="9708240" cy="6490213"/>
            <a:chOff x="0" y="-2470245"/>
            <a:chExt cx="9708240" cy="649021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851"/>
            <a:stretch/>
          </p:blipFill>
          <p:spPr>
            <a:xfrm>
              <a:off x="0" y="-2470245"/>
              <a:ext cx="9708240" cy="6182436"/>
            </a:xfrm>
            <a:prstGeom prst="rect">
              <a:avLst/>
            </a:prstGeom>
          </p:spPr>
        </p:pic>
        <p:sp>
          <p:nvSpPr>
            <p:cNvPr id="3" name="矩形 2"/>
            <p:cNvSpPr/>
            <p:nvPr/>
          </p:nvSpPr>
          <p:spPr>
            <a:xfrm>
              <a:off x="0" y="3712191"/>
              <a:ext cx="9234985" cy="307777"/>
            </a:xfrm>
            <a:prstGeom prst="rect">
              <a:avLst/>
            </a:prstGeom>
          </p:spPr>
          <p:txBody>
            <a:bodyPr wrap="square">
              <a:spAutoFit/>
            </a:bodyPr>
            <a:lstStyle/>
            <a:p>
              <a:r>
                <a:rPr lang="zh-CN" altLang="en-US" sz="1400" dirty="0"/>
                <a:t>图</a:t>
              </a:r>
              <a:r>
                <a:rPr lang="zh-CN" altLang="en-US" sz="1400" dirty="0" smtClean="0"/>
                <a:t>6.13</a:t>
              </a:r>
              <a:r>
                <a:rPr lang="en-US" altLang="zh-CN" sz="1400" dirty="0" smtClean="0"/>
                <a:t>: </a:t>
              </a:r>
              <a:r>
                <a:rPr lang="zh-CN" altLang="en-US" sz="1400" dirty="0" smtClean="0"/>
                <a:t>第三</a:t>
              </a:r>
              <a:r>
                <a:rPr lang="zh-CN" altLang="en-US" sz="1400" dirty="0"/>
                <a:t>个NNMF组件的系数</a:t>
              </a:r>
              <a:r>
                <a:rPr lang="zh-CN" altLang="en-US" sz="1400" dirty="0" smtClean="0"/>
                <a:t>。尺寸</a:t>
              </a:r>
              <a:r>
                <a:rPr lang="zh-CN" altLang="en-US" sz="1400" dirty="0"/>
                <a:t>和颜色反映了系数的相对大小</a:t>
              </a:r>
              <a:r>
                <a:rPr lang="zh-CN" altLang="en-US" sz="1400" dirty="0" smtClean="0"/>
                <a:t>。单击</a:t>
              </a:r>
              <a:r>
                <a:rPr lang="zh-CN" altLang="en-US" sz="1400" dirty="0"/>
                <a:t>该点可显示工作站，线路和绝对等级</a:t>
              </a:r>
            </a:p>
          </p:txBody>
        </p:sp>
      </p:grpSp>
    </p:spTree>
    <p:extLst>
      <p:ext uri="{BB962C8B-B14F-4D97-AF65-F5344CB8AC3E}">
        <p14:creationId xmlns:p14="http://schemas.microsoft.com/office/powerpoint/2010/main" val="202711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508947" y="-976952"/>
            <a:ext cx="9525000" cy="4884817"/>
            <a:chOff x="-508947" y="-976952"/>
            <a:chExt cx="9525000" cy="4884817"/>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5825"/>
            <a:stretch/>
          </p:blipFill>
          <p:spPr>
            <a:xfrm>
              <a:off x="-508947" y="-976952"/>
              <a:ext cx="9525000" cy="4361597"/>
            </a:xfrm>
            <a:prstGeom prst="rect">
              <a:avLst/>
            </a:prstGeom>
          </p:spPr>
        </p:pic>
        <p:sp>
          <p:nvSpPr>
            <p:cNvPr id="3" name="矩形 2"/>
            <p:cNvSpPr/>
            <p:nvPr/>
          </p:nvSpPr>
          <p:spPr>
            <a:xfrm>
              <a:off x="2734102" y="3384645"/>
              <a:ext cx="4444621" cy="523220"/>
            </a:xfrm>
            <a:prstGeom prst="rect">
              <a:avLst/>
            </a:prstGeom>
          </p:spPr>
          <p:txBody>
            <a:bodyPr wrap="square">
              <a:spAutoFit/>
            </a:bodyPr>
            <a:lstStyle/>
            <a:p>
              <a:r>
                <a:rPr lang="zh-CN" altLang="en-US" sz="1400" dirty="0"/>
                <a:t>图</a:t>
              </a:r>
              <a:r>
                <a:rPr lang="zh-CN" altLang="en-US" sz="1400" dirty="0" smtClean="0"/>
                <a:t>6.14</a:t>
              </a:r>
              <a:r>
                <a:rPr lang="en-US" altLang="zh-CN" sz="1400" dirty="0" smtClean="0"/>
                <a:t>: </a:t>
              </a:r>
              <a:r>
                <a:rPr lang="zh-CN" altLang="en-US" sz="1400" dirty="0" smtClean="0"/>
                <a:t>使用</a:t>
              </a:r>
              <a:r>
                <a:rPr lang="zh-CN" altLang="en-US" sz="1400" dirty="0"/>
                <a:t>不同降维</a:t>
              </a:r>
              <a:r>
                <a:rPr lang="zh-CN" altLang="en-US" sz="1400" dirty="0" smtClean="0"/>
                <a:t>方法</a:t>
              </a:r>
              <a:endParaRPr lang="en-US" altLang="zh-CN" sz="1400" dirty="0" smtClean="0"/>
            </a:p>
            <a:p>
              <a:r>
                <a:rPr lang="zh-CN" altLang="en-US" sz="1400" dirty="0" smtClean="0"/>
                <a:t>（</a:t>
              </a:r>
              <a:r>
                <a:rPr lang="zh-CN" altLang="en-US" sz="1400" dirty="0"/>
                <a:t>每个包含20个组件）的芝加哥周末数据的模型结果</a:t>
              </a:r>
            </a:p>
          </p:txBody>
        </p:sp>
      </p:grpSp>
    </p:spTree>
    <p:extLst>
      <p:ext uri="{BB962C8B-B14F-4D97-AF65-F5344CB8AC3E}">
        <p14:creationId xmlns:p14="http://schemas.microsoft.com/office/powerpoint/2010/main" val="1394835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016000" y="2482719"/>
            <a:ext cx="10160000" cy="1936880"/>
            <a:chOff x="1016000" y="2482719"/>
            <a:chExt cx="10160000" cy="193688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8296"/>
            <a:stretch/>
          </p:blipFill>
          <p:spPr>
            <a:xfrm>
              <a:off x="1016000" y="2790496"/>
              <a:ext cx="10160000" cy="1629103"/>
            </a:xfrm>
            <a:prstGeom prst="rect">
              <a:avLst/>
            </a:prstGeom>
          </p:spPr>
        </p:pic>
        <p:sp>
          <p:nvSpPr>
            <p:cNvPr id="3" name="矩形 2"/>
            <p:cNvSpPr/>
            <p:nvPr/>
          </p:nvSpPr>
          <p:spPr>
            <a:xfrm>
              <a:off x="1016000" y="2482719"/>
              <a:ext cx="3645550" cy="307777"/>
            </a:xfrm>
            <a:prstGeom prst="rect">
              <a:avLst/>
            </a:prstGeom>
          </p:spPr>
          <p:txBody>
            <a:bodyPr wrap="none">
              <a:spAutoFit/>
            </a:bodyPr>
            <a:lstStyle/>
            <a:p>
              <a:r>
                <a:rPr lang="zh-CN" altLang="en-US" sz="1400" smtClean="0"/>
                <a:t>表2.2：通过训练和测试分组的卒中结果分布</a:t>
              </a:r>
              <a:endParaRPr lang="zh-CN" altLang="en-US" sz="1400"/>
            </a:p>
          </p:txBody>
        </p:sp>
      </p:grpSp>
    </p:spTree>
    <p:extLst>
      <p:ext uri="{BB962C8B-B14F-4D97-AF65-F5344CB8AC3E}">
        <p14:creationId xmlns:p14="http://schemas.microsoft.com/office/powerpoint/2010/main" val="921896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14300"/>
            <a:ext cx="9321800" cy="6616700"/>
          </a:xfrm>
          <a:prstGeom prst="rect">
            <a:avLst/>
          </a:prstGeom>
        </p:spPr>
      </p:pic>
    </p:spTree>
    <p:extLst>
      <p:ext uri="{BB962C8B-B14F-4D97-AF65-F5344CB8AC3E}">
        <p14:creationId xmlns:p14="http://schemas.microsoft.com/office/powerpoint/2010/main" val="1067715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85276" y="-1992573"/>
            <a:ext cx="8200012" cy="6350814"/>
            <a:chOff x="-285276" y="-1992573"/>
            <a:chExt cx="8200012" cy="635081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5025"/>
            <a:stretch/>
          </p:blipFill>
          <p:spPr>
            <a:xfrm>
              <a:off x="-285276" y="-1992573"/>
              <a:ext cx="8200012" cy="5827594"/>
            </a:xfrm>
            <a:prstGeom prst="rect">
              <a:avLst/>
            </a:prstGeom>
          </p:spPr>
        </p:pic>
        <p:sp>
          <p:nvSpPr>
            <p:cNvPr id="3" name="矩形 2"/>
            <p:cNvSpPr/>
            <p:nvPr/>
          </p:nvSpPr>
          <p:spPr>
            <a:xfrm>
              <a:off x="482222" y="3835021"/>
              <a:ext cx="7146877" cy="523220"/>
            </a:xfrm>
            <a:prstGeom prst="rect">
              <a:avLst/>
            </a:prstGeom>
          </p:spPr>
          <p:txBody>
            <a:bodyPr wrap="square">
              <a:spAutoFit/>
            </a:bodyPr>
            <a:lstStyle/>
            <a:p>
              <a:r>
                <a:rPr lang="zh-CN" altLang="en-US" sz="1400" dirty="0"/>
                <a:t>图</a:t>
              </a:r>
              <a:r>
                <a:rPr lang="zh-CN" altLang="en-US" sz="1400" dirty="0" smtClean="0"/>
                <a:t>6.15</a:t>
              </a:r>
              <a:r>
                <a:rPr lang="en-US" altLang="zh-CN" sz="1400" dirty="0" smtClean="0"/>
                <a:t>: </a:t>
              </a:r>
              <a:r>
                <a:rPr lang="zh-CN" altLang="en-US" sz="1400" dirty="0" smtClean="0"/>
                <a:t>拟合</a:t>
              </a:r>
              <a:r>
                <a:rPr lang="zh-CN" altLang="en-US" sz="1400" dirty="0"/>
                <a:t>和自动编码器到药物发现数据集的结果</a:t>
              </a:r>
              <a:r>
                <a:rPr lang="zh-CN" altLang="en-US" sz="1400" dirty="0" smtClean="0"/>
                <a:t>。面板</a:t>
              </a:r>
              <a:r>
                <a:rPr lang="en-US" altLang="zh-CN" sz="1400" dirty="0" smtClean="0"/>
                <a:t>(</a:t>
              </a:r>
              <a:r>
                <a:rPr lang="zh-CN" altLang="en-US" sz="1400" dirty="0" smtClean="0"/>
                <a:t>a</a:t>
              </a:r>
              <a:r>
                <a:rPr lang="en-US" altLang="zh-CN" sz="1400" dirty="0" smtClean="0"/>
                <a:t>)</a:t>
              </a:r>
              <a:r>
                <a:rPr lang="zh-CN" altLang="en-US" sz="1400" dirty="0" smtClean="0"/>
                <a:t>是</a:t>
              </a:r>
              <a:r>
                <a:rPr lang="zh-CN" altLang="en-US" sz="1400" dirty="0"/>
                <a:t>用于测量拟合过程的MSE的保持数据</a:t>
              </a:r>
              <a:r>
                <a:rPr lang="zh-CN" altLang="en-US" sz="1400" dirty="0" smtClean="0"/>
                <a:t>和</a:t>
              </a:r>
              <a:r>
                <a:rPr lang="en-US" altLang="zh-CN" sz="1400" dirty="0" smtClean="0"/>
                <a:t>(</a:t>
              </a:r>
              <a:r>
                <a:rPr lang="zh-CN" altLang="en-US" sz="1400" dirty="0" smtClean="0"/>
                <a:t>b</a:t>
              </a:r>
              <a:r>
                <a:rPr lang="en-US" altLang="zh-CN" sz="1400" dirty="0" smtClean="0"/>
                <a:t>)</a:t>
              </a:r>
              <a:r>
                <a:rPr lang="zh-CN" altLang="en-US" sz="1400" dirty="0" smtClean="0"/>
                <a:t>具有</a:t>
              </a:r>
              <a:r>
                <a:rPr lang="en-US" altLang="zh-CN" sz="1400" dirty="0" smtClean="0"/>
                <a:t>(</a:t>
              </a:r>
              <a:r>
                <a:rPr lang="zh-CN" altLang="en-US" sz="1400" dirty="0" smtClean="0"/>
                <a:t>蓝色</a:t>
              </a:r>
              <a:r>
                <a:rPr lang="en-US" altLang="zh-CN" sz="1400" dirty="0" smtClean="0"/>
                <a:t>)</a:t>
              </a:r>
              <a:r>
                <a:rPr lang="zh-CN" altLang="en-US" sz="1400" dirty="0" smtClean="0"/>
                <a:t>和没有</a:t>
              </a:r>
              <a:r>
                <a:rPr lang="en-US" altLang="zh-CN" sz="1400" dirty="0" smtClean="0"/>
                <a:t>(</a:t>
              </a:r>
              <a:r>
                <a:rPr lang="zh-CN" altLang="en-US" sz="1400" dirty="0" smtClean="0"/>
                <a:t>黑色</a:t>
              </a:r>
              <a:r>
                <a:rPr lang="en-US" altLang="zh-CN" sz="1400" dirty="0" smtClean="0"/>
                <a:t>)</a:t>
              </a:r>
              <a:r>
                <a:rPr lang="zh-CN" altLang="en-US" sz="1400" dirty="0" smtClean="0"/>
                <a:t>自动</a:t>
              </a:r>
              <a:r>
                <a:rPr lang="zh-CN" altLang="en-US" sz="1400" dirty="0"/>
                <a:t>编码器的应用的K-最近邻居的重采样曲线</a:t>
              </a:r>
            </a:p>
          </p:txBody>
        </p:sp>
      </p:grpSp>
    </p:spTree>
    <p:extLst>
      <p:ext uri="{BB962C8B-B14F-4D97-AF65-F5344CB8AC3E}">
        <p14:creationId xmlns:p14="http://schemas.microsoft.com/office/powerpoint/2010/main" val="726331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533400" y="-1290093"/>
            <a:ext cx="9588500" cy="5050754"/>
            <a:chOff x="-533400" y="-1290093"/>
            <a:chExt cx="9588500" cy="5050754"/>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6264"/>
            <a:stretch/>
          </p:blipFill>
          <p:spPr>
            <a:xfrm>
              <a:off x="-533400" y="-1290093"/>
              <a:ext cx="9588500" cy="4742977"/>
            </a:xfrm>
            <a:prstGeom prst="rect">
              <a:avLst/>
            </a:prstGeom>
          </p:spPr>
        </p:pic>
        <p:sp>
          <p:nvSpPr>
            <p:cNvPr id="4" name="矩形 3"/>
            <p:cNvSpPr/>
            <p:nvPr/>
          </p:nvSpPr>
          <p:spPr>
            <a:xfrm>
              <a:off x="1806054" y="3452884"/>
              <a:ext cx="6096000" cy="307777"/>
            </a:xfrm>
            <a:prstGeom prst="rect">
              <a:avLst/>
            </a:prstGeom>
          </p:spPr>
          <p:txBody>
            <a:bodyPr>
              <a:spAutoFit/>
            </a:bodyPr>
            <a:lstStyle/>
            <a:p>
              <a:r>
                <a:rPr lang="zh-CN" altLang="en-US" sz="1400" dirty="0"/>
                <a:t>图</a:t>
              </a:r>
              <a:r>
                <a:rPr lang="zh-CN" altLang="en-US" sz="1400" dirty="0" smtClean="0"/>
                <a:t>6.16</a:t>
              </a:r>
              <a:r>
                <a:rPr lang="en-US" altLang="zh-CN" sz="1400" dirty="0" smtClean="0"/>
                <a:t>: </a:t>
              </a:r>
              <a:r>
                <a:rPr lang="zh-CN" altLang="en-US" sz="1400" dirty="0" smtClean="0"/>
                <a:t>空间</a:t>
              </a:r>
              <a:r>
                <a:rPr lang="zh-CN" altLang="en-US" sz="1400" dirty="0"/>
                <a:t>符号转换</a:t>
              </a:r>
              <a:r>
                <a:rPr lang="zh-CN" altLang="en-US" sz="1400" dirty="0" smtClean="0"/>
                <a:t>之前</a:t>
              </a:r>
              <a:r>
                <a:rPr lang="en-US" altLang="zh-CN" sz="1400" dirty="0" smtClean="0"/>
                <a:t>(</a:t>
              </a:r>
              <a:r>
                <a:rPr lang="zh-CN" altLang="en-US" sz="1400" dirty="0" smtClean="0"/>
                <a:t>a</a:t>
              </a:r>
              <a:r>
                <a:rPr lang="en-US" altLang="zh-CN" sz="1400" dirty="0" smtClean="0"/>
                <a:t>)</a:t>
              </a:r>
              <a:r>
                <a:rPr lang="zh-CN" altLang="en-US" sz="1400" dirty="0" smtClean="0"/>
                <a:t>和之后</a:t>
              </a:r>
              <a:r>
                <a:rPr lang="en-US" altLang="zh-CN" sz="1400" dirty="0" smtClean="0"/>
                <a:t>(</a:t>
              </a:r>
              <a:r>
                <a:rPr lang="zh-CN" altLang="en-US" sz="1400" dirty="0" smtClean="0"/>
                <a:t>b</a:t>
              </a:r>
              <a:r>
                <a:rPr lang="en-US" altLang="zh-CN" sz="1400" dirty="0" smtClean="0"/>
                <a:t>)</a:t>
              </a:r>
              <a:r>
                <a:rPr lang="zh-CN" altLang="en-US" sz="1400" dirty="0" smtClean="0"/>
                <a:t>的</a:t>
              </a:r>
              <a:r>
                <a:rPr lang="zh-CN" altLang="en-US" sz="1400" dirty="0"/>
                <a:t>分类数据集的散点图</a:t>
              </a:r>
            </a:p>
          </p:txBody>
        </p:sp>
      </p:grpSp>
    </p:spTree>
    <p:extLst>
      <p:ext uri="{BB962C8B-B14F-4D97-AF65-F5344CB8AC3E}">
        <p14:creationId xmlns:p14="http://schemas.microsoft.com/office/powerpoint/2010/main" val="11575802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2906973"/>
            <a:ext cx="7347857" cy="6719303"/>
            <a:chOff x="0" y="-2906973"/>
            <a:chExt cx="7347857" cy="6719303"/>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9651"/>
            <a:stretch/>
          </p:blipFill>
          <p:spPr>
            <a:xfrm>
              <a:off x="0" y="-2906973"/>
              <a:ext cx="7347857" cy="6196083"/>
            </a:xfrm>
            <a:prstGeom prst="rect">
              <a:avLst/>
            </a:prstGeom>
          </p:spPr>
        </p:pic>
        <p:sp>
          <p:nvSpPr>
            <p:cNvPr id="3" name="矩形 2"/>
            <p:cNvSpPr/>
            <p:nvPr/>
          </p:nvSpPr>
          <p:spPr>
            <a:xfrm>
              <a:off x="1956180" y="3289110"/>
              <a:ext cx="4785814" cy="523220"/>
            </a:xfrm>
            <a:prstGeom prst="rect">
              <a:avLst/>
            </a:prstGeom>
          </p:spPr>
          <p:txBody>
            <a:bodyPr wrap="square">
              <a:spAutoFit/>
            </a:bodyPr>
            <a:lstStyle/>
            <a:p>
              <a:r>
                <a:rPr lang="zh-CN" altLang="en-US" sz="1400" dirty="0"/>
                <a:t>图</a:t>
              </a:r>
              <a:r>
                <a:rPr lang="zh-CN" altLang="en-US" sz="1400" dirty="0" smtClean="0"/>
                <a:t>6.17</a:t>
              </a:r>
              <a:r>
                <a:rPr lang="en-US" altLang="zh-CN" sz="1400" dirty="0" smtClean="0"/>
                <a:t>: </a:t>
              </a:r>
              <a:r>
                <a:rPr lang="zh-CN" altLang="en-US" sz="1400" dirty="0" smtClean="0"/>
                <a:t>类</a:t>
              </a:r>
              <a:r>
                <a:rPr lang="zh-CN" altLang="en-US" sz="1400" dirty="0"/>
                <a:t>到质心的</a:t>
              </a:r>
              <a:r>
                <a:rPr lang="zh-CN" altLang="en-US" sz="1400" dirty="0" smtClean="0"/>
                <a:t>距离</a:t>
              </a:r>
              <a:r>
                <a:rPr lang="en-US" altLang="zh-CN" sz="1400" dirty="0" smtClean="0"/>
                <a:t>(</a:t>
              </a:r>
              <a:r>
                <a:rPr lang="zh-CN" altLang="en-US" sz="1400" dirty="0" smtClean="0"/>
                <a:t>a</a:t>
              </a:r>
              <a:r>
                <a:rPr lang="en-US" altLang="zh-CN" sz="1400" dirty="0" smtClean="0"/>
                <a:t>)</a:t>
              </a:r>
              <a:r>
                <a:rPr lang="zh-CN" altLang="en-US" sz="1400" dirty="0" smtClean="0"/>
                <a:t>和</a:t>
              </a:r>
              <a:r>
                <a:rPr lang="zh-CN" altLang="en-US" sz="1400" dirty="0"/>
                <a:t>深度</a:t>
              </a:r>
              <a:r>
                <a:rPr lang="zh-CN" altLang="en-US" sz="1400" dirty="0" smtClean="0"/>
                <a:t>计算</a:t>
              </a:r>
              <a:r>
                <a:rPr lang="en-US" altLang="zh-CN" sz="1400" dirty="0" smtClean="0"/>
                <a:t>(</a:t>
              </a:r>
              <a:r>
                <a:rPr lang="zh-CN" altLang="en-US" sz="1400" dirty="0" smtClean="0"/>
                <a:t>b</a:t>
              </a:r>
              <a:r>
                <a:rPr lang="en-US" altLang="zh-CN" sz="1400" dirty="0" smtClean="0"/>
                <a:t>)</a:t>
              </a:r>
              <a:r>
                <a:rPr lang="zh-CN" altLang="en-US" sz="1400" dirty="0" smtClean="0"/>
                <a:t>的</a:t>
              </a:r>
              <a:r>
                <a:rPr lang="zh-CN" altLang="en-US" sz="1400" dirty="0"/>
                <a:t>例子</a:t>
              </a:r>
              <a:r>
                <a:rPr lang="zh-CN" altLang="en-US" sz="1400" dirty="0" smtClean="0"/>
                <a:t>。</a:t>
              </a:r>
              <a:endParaRPr lang="en-US" altLang="zh-CN" sz="1400" dirty="0" smtClean="0"/>
            </a:p>
            <a:p>
              <a:r>
                <a:rPr lang="zh-CN" altLang="en-US" sz="1400" dirty="0" smtClean="0"/>
                <a:t>星号</a:t>
              </a:r>
              <a:r>
                <a:rPr lang="zh-CN" altLang="en-US" sz="1400" dirty="0"/>
                <a:t>表示正在预测的新样本，并且正方形对应于类质心</a:t>
              </a:r>
            </a:p>
          </p:txBody>
        </p:sp>
      </p:grpSp>
    </p:spTree>
    <p:extLst>
      <p:ext uri="{BB962C8B-B14F-4D97-AF65-F5344CB8AC3E}">
        <p14:creationId xmlns:p14="http://schemas.microsoft.com/office/powerpoint/2010/main" val="1396298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4989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616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38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1496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84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147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2817</Words>
  <Application>Microsoft Macintosh PowerPoint</Application>
  <PresentationFormat>宽屏</PresentationFormat>
  <Paragraphs>92</Paragraphs>
  <Slides>155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155</vt:i4>
      </vt:variant>
    </vt:vector>
  </HeadingPairs>
  <TitlesOfParts>
    <vt:vector size="161" baseType="lpstr">
      <vt:lpstr>DengXian</vt:lpstr>
      <vt:lpstr>DengXian Light</vt:lpstr>
      <vt:lpstr>Merriweather</vt:lpstr>
      <vt:lpstr>Wingdings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guang li</dc:creator>
  <cp:lastModifiedBy>guang li</cp:lastModifiedBy>
  <cp:revision>66</cp:revision>
  <dcterms:created xsi:type="dcterms:W3CDTF">2018-09-15T07:59:37Z</dcterms:created>
  <dcterms:modified xsi:type="dcterms:W3CDTF">2018-09-15T11:15:32Z</dcterms:modified>
</cp:coreProperties>
</file>